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activeX/activeX4.bin" ContentType="application/vnd.ms-office.activeX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activeX/activeX2.bin" ContentType="application/vnd.ms-office.activeX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activeX/activeX3.xml" ContentType="application/vnd.ms-office.activeX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activeX/activeX1.xml" ContentType="application/vnd.ms-office.activeX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activeX/activeX3.bin" ContentType="application/vnd.ms-office.activeX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activeX/activeX1.bin" ContentType="application/vnd.ms-office.activeX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activeX/activeX4.xml" ContentType="application/vnd.ms-office.activeX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85" r:id="rId2"/>
    <p:sldId id="704" r:id="rId3"/>
    <p:sldId id="727" r:id="rId4"/>
    <p:sldId id="703" r:id="rId5"/>
    <p:sldId id="708" r:id="rId6"/>
    <p:sldId id="709" r:id="rId7"/>
    <p:sldId id="710" r:id="rId8"/>
    <p:sldId id="728" r:id="rId9"/>
    <p:sldId id="711" r:id="rId10"/>
    <p:sldId id="724" r:id="rId11"/>
    <p:sldId id="713" r:id="rId12"/>
    <p:sldId id="725" r:id="rId13"/>
    <p:sldId id="719" r:id="rId14"/>
    <p:sldId id="726" r:id="rId15"/>
    <p:sldId id="712" r:id="rId16"/>
    <p:sldId id="729" r:id="rId17"/>
    <p:sldId id="715" r:id="rId18"/>
    <p:sldId id="714" r:id="rId19"/>
    <p:sldId id="716" r:id="rId20"/>
    <p:sldId id="730" r:id="rId21"/>
    <p:sldId id="731" r:id="rId22"/>
    <p:sldId id="732" r:id="rId23"/>
    <p:sldId id="718" r:id="rId24"/>
    <p:sldId id="720" r:id="rId25"/>
    <p:sldId id="754" r:id="rId26"/>
    <p:sldId id="721" r:id="rId27"/>
    <p:sldId id="696" r:id="rId28"/>
    <p:sldId id="697" r:id="rId29"/>
    <p:sldId id="698" r:id="rId30"/>
    <p:sldId id="695" r:id="rId31"/>
    <p:sldId id="699" r:id="rId32"/>
    <p:sldId id="701" r:id="rId33"/>
    <p:sldId id="700" r:id="rId34"/>
    <p:sldId id="768" r:id="rId35"/>
    <p:sldId id="769" r:id="rId36"/>
    <p:sldId id="827" r:id="rId37"/>
    <p:sldId id="828" r:id="rId38"/>
    <p:sldId id="808" r:id="rId39"/>
    <p:sldId id="815" r:id="rId40"/>
    <p:sldId id="856" r:id="rId41"/>
    <p:sldId id="342" r:id="rId42"/>
    <p:sldId id="341" r:id="rId43"/>
    <p:sldId id="837" r:id="rId44"/>
    <p:sldId id="335" r:id="rId45"/>
    <p:sldId id="354" r:id="rId46"/>
    <p:sldId id="355" r:id="rId47"/>
    <p:sldId id="356" r:id="rId48"/>
    <p:sldId id="357" r:id="rId49"/>
    <p:sldId id="358" r:id="rId50"/>
    <p:sldId id="360" r:id="rId51"/>
    <p:sldId id="361" r:id="rId52"/>
    <p:sldId id="741" r:id="rId53"/>
    <p:sldId id="349" r:id="rId54"/>
    <p:sldId id="350" r:id="rId55"/>
    <p:sldId id="351" r:id="rId56"/>
    <p:sldId id="352" r:id="rId57"/>
    <p:sldId id="353" r:id="rId58"/>
    <p:sldId id="363" r:id="rId59"/>
    <p:sldId id="364" r:id="rId60"/>
    <p:sldId id="365" r:id="rId61"/>
    <p:sldId id="854" r:id="rId62"/>
    <p:sldId id="366" r:id="rId63"/>
    <p:sldId id="367" r:id="rId64"/>
    <p:sldId id="378" r:id="rId65"/>
    <p:sldId id="742" r:id="rId66"/>
    <p:sldId id="866" r:id="rId67"/>
    <p:sldId id="867" r:id="rId68"/>
    <p:sldId id="868" r:id="rId69"/>
    <p:sldId id="743" r:id="rId70"/>
    <p:sldId id="865" r:id="rId71"/>
    <p:sldId id="857" r:id="rId72"/>
    <p:sldId id="861" r:id="rId73"/>
    <p:sldId id="860" r:id="rId74"/>
    <p:sldId id="863" r:id="rId75"/>
    <p:sldId id="864" r:id="rId76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Verdan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749"/>
    <a:srgbClr val="00FFFF"/>
    <a:srgbClr val="00FF00"/>
    <a:srgbClr val="E9EEF8"/>
    <a:srgbClr val="D0DCF1"/>
    <a:srgbClr val="D0F0F1"/>
    <a:srgbClr val="0000FF"/>
    <a:srgbClr val="333399"/>
    <a:srgbClr val="F84628"/>
    <a:srgbClr val="5F5F5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9581" autoAdjust="0"/>
    <p:restoredTop sz="84119" autoAdjust="0"/>
  </p:normalViewPr>
  <p:slideViewPr>
    <p:cSldViewPr>
      <p:cViewPr varScale="1">
        <p:scale>
          <a:sx n="56" d="100"/>
          <a:sy n="56" d="100"/>
        </p:scale>
        <p:origin x="-1421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195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36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105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105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05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200" b="0">
                <a:latin typeface="Arial" charset="0"/>
                <a:ea typeface="+mn-ea"/>
              </a:defRPr>
            </a:lvl1pPr>
          </a:lstStyle>
          <a:p>
            <a:pPr>
              <a:defRPr/>
            </a:pPr>
            <a:fld id="{33574429-19BD-4099-B05A-0037F51C25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2333B05-C5CA-4C98-91FE-0FCF70C418D1}" type="slidenum">
              <a:rPr lang="zh-CN" altLang="en-US" smtClean="0">
                <a:latin typeface="Arial" pitchFamily="34" charset="0"/>
              </a:rPr>
              <a:pPr>
                <a:defRPr/>
              </a:pPr>
              <a:t>1</a:t>
            </a:fld>
            <a:endParaRPr lang="en-US" altLang="zh-CN" smtClean="0">
              <a:latin typeface="Arial" pitchFamily="34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en-US" dirty="0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smtClean="0"/>
              <a:t>R=13.5</a:t>
            </a:r>
            <a:r>
              <a:rPr lang="zh-CN" altLang="en-US" smtClean="0"/>
              <a:t>*</a:t>
            </a:r>
            <a:r>
              <a:rPr lang="en-US" altLang="zh-CN" smtClean="0"/>
              <a:t>8+6.75</a:t>
            </a:r>
            <a:r>
              <a:rPr lang="zh-CN" altLang="en-US" smtClean="0"/>
              <a:t>*</a:t>
            </a:r>
            <a:r>
              <a:rPr lang="en-US" altLang="zh-CN" smtClean="0"/>
              <a:t>8+6.75</a:t>
            </a:r>
            <a:r>
              <a:rPr lang="zh-CN" altLang="en-US" smtClean="0"/>
              <a:t>*</a:t>
            </a:r>
            <a:r>
              <a:rPr lang="en-US" altLang="zh-CN" smtClean="0"/>
              <a:t>8=216Mb/s</a:t>
            </a:r>
          </a:p>
          <a:p>
            <a:r>
              <a:rPr lang="en-US" altLang="zh-CN" smtClean="0"/>
              <a:t>CD</a:t>
            </a:r>
            <a:r>
              <a:rPr lang="zh-CN" altLang="en-US" smtClean="0"/>
              <a:t>采样频率</a:t>
            </a:r>
            <a:r>
              <a:rPr lang="en-US" altLang="zh-CN" smtClean="0"/>
              <a:t>44.1KHz</a:t>
            </a:r>
            <a:r>
              <a:rPr lang="zh-CN" altLang="en-US" smtClean="0"/>
              <a:t>，量化位数</a:t>
            </a:r>
            <a:r>
              <a:rPr lang="en-US" altLang="zh-CN" smtClean="0"/>
              <a:t>16bit</a:t>
            </a:r>
            <a:r>
              <a:rPr lang="zh-CN" altLang="en-US" smtClean="0"/>
              <a:t>，立体声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4575FC-FC2A-40FF-9BDA-15F09BEF81E4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</a:t>
            </a:r>
            <a:r>
              <a:rPr lang="zh-CN" altLang="en-US" dirty="0" smtClean="0"/>
              <a:t>代表英文单词</a:t>
            </a:r>
            <a:r>
              <a:rPr lang="en-US" dirty="0" smtClean="0"/>
              <a:t>Progressive(</a:t>
            </a:r>
            <a:r>
              <a:rPr lang="zh-CN" altLang="en-US" dirty="0" smtClean="0"/>
              <a:t>逐行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，而</a:t>
            </a:r>
            <a:r>
              <a:rPr lang="en-US" dirty="0" err="1" smtClean="0"/>
              <a:t>i</a:t>
            </a:r>
            <a:r>
              <a:rPr lang="zh-CN" altLang="en-US" dirty="0" smtClean="0"/>
              <a:t>则是</a:t>
            </a:r>
            <a:r>
              <a:rPr lang="en-US" dirty="0" smtClean="0"/>
              <a:t>Interlaced(</a:t>
            </a:r>
            <a:r>
              <a:rPr lang="zh-CN" altLang="en-US" dirty="0" smtClean="0"/>
              <a:t>隔行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 typeface="+mj-lt"/>
              <a:buNone/>
            </a:pPr>
            <a:r>
              <a:rPr lang="en-US" altLang="zh-CN" b="1" smtClean="0"/>
              <a:t>1</a:t>
            </a:r>
            <a:r>
              <a:rPr lang="zh-CN" altLang="en-US" b="1" smtClean="0"/>
              <a:t>、</a:t>
            </a:r>
            <a:r>
              <a:rPr lang="zh-CN" altLang="zh-CN" b="1" smtClean="0"/>
              <a:t>互联网替代传统的有线或者卫星电视线路</a:t>
            </a:r>
            <a:endParaRPr lang="zh-CN" altLang="zh-CN" smtClean="0"/>
          </a:p>
          <a:p>
            <a:r>
              <a:rPr lang="en-US" altLang="zh-CN" i="1" smtClean="0"/>
              <a:t>   </a:t>
            </a:r>
            <a:r>
              <a:rPr lang="zh-CN" altLang="zh-CN" i="1" smtClean="0"/>
              <a:t>用户只需拥有连接网络的机顶盒就能观看电视</a:t>
            </a:r>
            <a:endParaRPr lang="en-US" altLang="zh-CN" smtClean="0"/>
          </a:p>
          <a:p>
            <a:r>
              <a:rPr lang="en-US" altLang="zh-CN" b="1" smtClean="0"/>
              <a:t>2</a:t>
            </a:r>
            <a:r>
              <a:rPr lang="zh-CN" altLang="en-US" b="1" smtClean="0"/>
              <a:t>、</a:t>
            </a:r>
            <a:r>
              <a:rPr lang="zh-CN" altLang="zh-CN" b="1" smtClean="0"/>
              <a:t>免费电视节目租凭内容有限</a:t>
            </a:r>
            <a:endParaRPr lang="zh-CN" altLang="zh-CN" smtClean="0"/>
          </a:p>
          <a:p>
            <a:pPr>
              <a:buFont typeface="+mj-lt"/>
              <a:buNone/>
            </a:pPr>
            <a:r>
              <a:rPr lang="en-US" altLang="zh-CN" i="1" smtClean="0"/>
              <a:t>   </a:t>
            </a:r>
            <a:r>
              <a:rPr lang="zh-CN" altLang="zh-CN" i="1" smtClean="0"/>
              <a:t>仅有两大电视网提供的内容，消费者认为免费收看的电视节目内容过少</a:t>
            </a:r>
            <a:endParaRPr lang="zh-CN" altLang="zh-CN" smtClean="0"/>
          </a:p>
          <a:p>
            <a:pPr>
              <a:buFont typeface="+mj-lt"/>
              <a:buNone/>
            </a:pPr>
            <a:r>
              <a:rPr lang="en-US" altLang="zh-CN" b="1" smtClean="0"/>
              <a:t>3</a:t>
            </a:r>
            <a:r>
              <a:rPr lang="zh-CN" altLang="zh-CN" b="1" smtClean="0"/>
              <a:t>、</a:t>
            </a:r>
            <a:r>
              <a:rPr lang="en-US" altLang="zh-CN" b="1" smtClean="0"/>
              <a:t>720p</a:t>
            </a:r>
            <a:r>
              <a:rPr lang="zh-CN" altLang="zh-CN" b="1" smtClean="0"/>
              <a:t>无法满足高清需求</a:t>
            </a:r>
            <a:endParaRPr lang="en-US" altLang="zh-CN" b="1" smtClean="0"/>
          </a:p>
          <a:p>
            <a:pPr>
              <a:buFont typeface="+mj-lt"/>
              <a:buNone/>
            </a:pPr>
            <a:r>
              <a:rPr lang="en-US" altLang="zh-CN" b="1" smtClean="0"/>
              <a:t>  </a:t>
            </a:r>
            <a:r>
              <a:rPr lang="en-US" altLang="zh-CN" smtClean="0"/>
              <a:t> </a:t>
            </a:r>
            <a:r>
              <a:rPr lang="zh-CN" altLang="en-US" smtClean="0"/>
              <a:t>无法满足高清用户对</a:t>
            </a:r>
            <a:r>
              <a:rPr lang="en-US" altLang="zh-CN" smtClean="0"/>
              <a:t>1080p</a:t>
            </a:r>
            <a:r>
              <a:rPr lang="zh-CN" altLang="en-US" smtClean="0"/>
              <a:t>的需求</a:t>
            </a:r>
            <a:endParaRPr lang="zh-CN" altLang="zh-CN" smtClean="0"/>
          </a:p>
          <a:p>
            <a:pPr>
              <a:buFont typeface="+mj-lt"/>
              <a:buNone/>
            </a:pPr>
            <a:r>
              <a:rPr lang="en-US" altLang="zh-CN" b="1" smtClean="0"/>
              <a:t>4</a:t>
            </a:r>
            <a:r>
              <a:rPr lang="zh-CN" altLang="zh-CN" b="1" smtClean="0"/>
              <a:t>、</a:t>
            </a:r>
            <a:r>
              <a:rPr lang="zh-CN" altLang="en-US" b="1" smtClean="0"/>
              <a:t>应用</a:t>
            </a:r>
            <a:r>
              <a:rPr lang="zh-CN" altLang="zh-CN" b="1" smtClean="0"/>
              <a:t>按下载收费</a:t>
            </a:r>
            <a:endParaRPr lang="en-US" altLang="zh-CN" b="1" smtClean="0"/>
          </a:p>
          <a:p>
            <a:pPr>
              <a:buFont typeface="+mj-lt"/>
              <a:buNone/>
            </a:pPr>
            <a:r>
              <a:rPr lang="en-US" altLang="zh-CN" b="1" smtClean="0"/>
              <a:t>   </a:t>
            </a:r>
            <a:r>
              <a:rPr lang="zh-CN" altLang="en-US" smtClean="0"/>
              <a:t>在没有试用的前提下很难知道到底是否该应用值得花钱下载使用</a:t>
            </a:r>
            <a:endParaRPr lang="zh-CN" altLang="zh-CN" smtClean="0"/>
          </a:p>
          <a:p>
            <a:pPr eaLnBrk="1" hangingPunct="1">
              <a:spcBef>
                <a:spcPct val="0"/>
              </a:spcBef>
            </a:pPr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央视国际、百视通、杭州华数、南方传媒、湖南电视台、中国国际广播电台、中央人民广播电台</a:t>
            </a:r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6854BDD8-3CAA-4500-96E2-B222B39A007F}" type="slidenum">
              <a:rPr lang="zh-CN" altLang="en-US" smtClean="0">
                <a:latin typeface="Arial" pitchFamily="34" charset="0"/>
                <a:ea typeface="宋体" pitchFamily="2" charset="-122"/>
              </a:rPr>
              <a:pPr/>
              <a:t>75</a:t>
            </a:fld>
            <a:endParaRPr lang="zh-CN" altLang="en-US" smtClean="0"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接下来分别讲述摄象管、显像管和扫描的具体工作过程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再分别就临界闪烁频率和隔行扫描展开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以下讲述电视图像的基本参量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下面就亮度与色度信号的行程以及频带的安排展开内容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 –Y</a:t>
            </a:r>
            <a:r>
              <a:rPr lang="zh-CN" altLang="en-US" dirty="0" smtClean="0"/>
              <a:t>的获取：亮度方程两侧同时减去</a:t>
            </a:r>
            <a:r>
              <a:rPr lang="en-US" altLang="zh-CN" dirty="0" smtClean="0"/>
              <a:t>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3574429-19BD-4099-B05A-0037F51C25F9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gray">
      <p:bgPr>
        <a:gradFill rotWithShape="0">
          <a:gsLst>
            <a:gs pos="0">
              <a:schemeClr val="bg1"/>
            </a:gs>
            <a:gs pos="100000">
              <a:schemeClr val="bg1">
                <a:gamma/>
                <a:tint val="0"/>
                <a:invGamma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7"/>
          <p:cNvGraphicFramePr>
            <a:graphicFrameLocks noChangeAspect="1"/>
          </p:cNvGraphicFramePr>
          <p:nvPr/>
        </p:nvGraphicFramePr>
        <p:xfrm>
          <a:off x="0" y="0"/>
          <a:ext cx="9144000" cy="3124200"/>
        </p:xfrm>
        <a:graphic>
          <a:graphicData uri="http://schemas.openxmlformats.org/presentationml/2006/ole">
            <p:oleObj spid="_x0000_s126978" name="Image" r:id="rId3" imgW="2438198" imgH="1657835" progId="">
              <p:embed/>
            </p:oleObj>
          </a:graphicData>
        </a:graphic>
      </p:graphicFrame>
      <p:sp>
        <p:nvSpPr>
          <p:cNvPr id="5" name="AutoShape 35"/>
          <p:cNvSpPr>
            <a:spLocks noChangeArrowheads="1"/>
          </p:cNvSpPr>
          <p:nvPr/>
        </p:nvSpPr>
        <p:spPr bwMode="gray">
          <a:xfrm>
            <a:off x="6684963" y="3438525"/>
            <a:ext cx="2001837" cy="1238250"/>
          </a:xfrm>
          <a:prstGeom prst="diamond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sp>
        <p:nvSpPr>
          <p:cNvPr id="6" name="AutoShape 36"/>
          <p:cNvSpPr>
            <a:spLocks noChangeArrowheads="1"/>
          </p:cNvSpPr>
          <p:nvPr/>
        </p:nvSpPr>
        <p:spPr bwMode="gray">
          <a:xfrm>
            <a:off x="4724400" y="2201863"/>
            <a:ext cx="2047875" cy="1260475"/>
          </a:xfrm>
          <a:prstGeom prst="diamond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sp>
        <p:nvSpPr>
          <p:cNvPr id="7" name="AutoShape 34"/>
          <p:cNvSpPr>
            <a:spLocks noChangeArrowheads="1"/>
          </p:cNvSpPr>
          <p:nvPr/>
        </p:nvSpPr>
        <p:spPr bwMode="gray">
          <a:xfrm>
            <a:off x="5741988" y="1752600"/>
            <a:ext cx="1908175" cy="1263650"/>
          </a:xfrm>
          <a:prstGeom prst="diamond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sp>
        <p:nvSpPr>
          <p:cNvPr id="8" name="Freeform 39" descr="F"/>
          <p:cNvSpPr>
            <a:spLocks/>
          </p:cNvSpPr>
          <p:nvPr/>
        </p:nvSpPr>
        <p:spPr bwMode="gray">
          <a:xfrm>
            <a:off x="6686550" y="4054475"/>
            <a:ext cx="1028700" cy="1692275"/>
          </a:xfrm>
          <a:custGeom>
            <a:avLst/>
            <a:gdLst/>
            <a:ahLst/>
            <a:cxnLst>
              <a:cxn ang="0">
                <a:pos x="648" y="1066"/>
              </a:cxn>
              <a:cxn ang="0">
                <a:pos x="641" y="389"/>
              </a:cxn>
              <a:cxn ang="0">
                <a:pos x="0" y="0"/>
              </a:cxn>
              <a:cxn ang="0">
                <a:pos x="2" y="681"/>
              </a:cxn>
              <a:cxn ang="0">
                <a:pos x="648" y="1066"/>
              </a:cxn>
            </a:cxnLst>
            <a:rect l="0" t="0" r="r" b="b"/>
            <a:pathLst>
              <a:path w="648" h="1066">
                <a:moveTo>
                  <a:pt x="648" y="1066"/>
                </a:moveTo>
                <a:lnTo>
                  <a:pt x="641" y="389"/>
                </a:lnTo>
                <a:lnTo>
                  <a:pt x="0" y="0"/>
                </a:lnTo>
                <a:lnTo>
                  <a:pt x="2" y="681"/>
                </a:lnTo>
                <a:lnTo>
                  <a:pt x="648" y="1066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>
              <a:ea typeface="+mn-ea"/>
            </a:endParaRPr>
          </a:p>
        </p:txBody>
      </p:sp>
      <p:sp>
        <p:nvSpPr>
          <p:cNvPr id="9" name="Freeform 40" descr="d"/>
          <p:cNvSpPr>
            <a:spLocks/>
          </p:cNvSpPr>
          <p:nvPr/>
        </p:nvSpPr>
        <p:spPr bwMode="gray">
          <a:xfrm>
            <a:off x="4725988" y="2819400"/>
            <a:ext cx="1027112" cy="1733550"/>
          </a:xfrm>
          <a:custGeom>
            <a:avLst/>
            <a:gdLst/>
            <a:ahLst/>
            <a:cxnLst>
              <a:cxn ang="0">
                <a:pos x="626" y="991"/>
              </a:cxn>
              <a:cxn ang="0">
                <a:pos x="626" y="362"/>
              </a:cxn>
              <a:cxn ang="0">
                <a:pos x="0" y="0"/>
              </a:cxn>
              <a:cxn ang="0">
                <a:pos x="2" y="617"/>
              </a:cxn>
              <a:cxn ang="0">
                <a:pos x="626" y="991"/>
              </a:cxn>
            </a:cxnLst>
            <a:rect l="0" t="0" r="r" b="b"/>
            <a:pathLst>
              <a:path w="626" h="991">
                <a:moveTo>
                  <a:pt x="626" y="991"/>
                </a:moveTo>
                <a:lnTo>
                  <a:pt x="626" y="362"/>
                </a:lnTo>
                <a:lnTo>
                  <a:pt x="0" y="0"/>
                </a:lnTo>
                <a:lnTo>
                  <a:pt x="2" y="617"/>
                </a:lnTo>
                <a:lnTo>
                  <a:pt x="626" y="991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0" name="Freeform 41"/>
          <p:cNvSpPr>
            <a:spLocks/>
          </p:cNvSpPr>
          <p:nvPr/>
        </p:nvSpPr>
        <p:spPr bwMode="gray">
          <a:xfrm>
            <a:off x="5749925" y="4537075"/>
            <a:ext cx="939800" cy="1635125"/>
          </a:xfrm>
          <a:custGeom>
            <a:avLst/>
            <a:gdLst/>
            <a:ahLst/>
            <a:cxnLst>
              <a:cxn ang="0">
                <a:pos x="592" y="1030"/>
              </a:cxn>
              <a:cxn ang="0">
                <a:pos x="592" y="371"/>
              </a:cxn>
              <a:cxn ang="0">
                <a:pos x="1" y="0"/>
              </a:cxn>
              <a:cxn ang="0">
                <a:pos x="0" y="662"/>
              </a:cxn>
              <a:cxn ang="0">
                <a:pos x="592" y="1030"/>
              </a:cxn>
            </a:cxnLst>
            <a:rect l="0" t="0" r="r" b="b"/>
            <a:pathLst>
              <a:path w="592" h="1030">
                <a:moveTo>
                  <a:pt x="592" y="1030"/>
                </a:moveTo>
                <a:lnTo>
                  <a:pt x="592" y="371"/>
                </a:lnTo>
                <a:lnTo>
                  <a:pt x="1" y="0"/>
                </a:lnTo>
                <a:lnTo>
                  <a:pt x="0" y="662"/>
                </a:lnTo>
                <a:lnTo>
                  <a:pt x="592" y="1030"/>
                </a:lnTo>
                <a:close/>
              </a:path>
            </a:pathLst>
          </a:custGeom>
          <a:solidFill>
            <a:schemeClr val="hlink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>
              <a:ea typeface="+mn-ea"/>
            </a:endParaRPr>
          </a:p>
        </p:txBody>
      </p:sp>
      <p:sp>
        <p:nvSpPr>
          <p:cNvPr id="11" name="Freeform 42" descr="b"/>
          <p:cNvSpPr>
            <a:spLocks/>
          </p:cNvSpPr>
          <p:nvPr/>
        </p:nvSpPr>
        <p:spPr bwMode="gray">
          <a:xfrm>
            <a:off x="5741988" y="2382838"/>
            <a:ext cx="962025" cy="1671637"/>
          </a:xfrm>
          <a:custGeom>
            <a:avLst/>
            <a:gdLst/>
            <a:ahLst/>
            <a:cxnLst>
              <a:cxn ang="0">
                <a:pos x="589" y="1053"/>
              </a:cxn>
              <a:cxn ang="0">
                <a:pos x="598" y="394"/>
              </a:cxn>
              <a:cxn ang="0">
                <a:pos x="0" y="0"/>
              </a:cxn>
              <a:cxn ang="0">
                <a:pos x="1" y="675"/>
              </a:cxn>
              <a:cxn ang="0">
                <a:pos x="589" y="1053"/>
              </a:cxn>
            </a:cxnLst>
            <a:rect l="0" t="0" r="r" b="b"/>
            <a:pathLst>
              <a:path w="598" h="1053">
                <a:moveTo>
                  <a:pt x="589" y="1053"/>
                </a:moveTo>
                <a:lnTo>
                  <a:pt x="598" y="394"/>
                </a:lnTo>
                <a:lnTo>
                  <a:pt x="0" y="0"/>
                </a:lnTo>
                <a:lnTo>
                  <a:pt x="1" y="675"/>
                </a:lnTo>
                <a:lnTo>
                  <a:pt x="589" y="1053"/>
                </a:lnTo>
                <a:close/>
              </a:path>
            </a:pathLst>
          </a:custGeom>
          <a:blipFill dpi="0" rotWithShape="1">
            <a:blip r:embed="rId6" cstate="print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>
              <a:ea typeface="+mn-ea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57190" y="3143248"/>
            <a:ext cx="4214810" cy="1219200"/>
          </a:xfrm>
        </p:spPr>
        <p:txBody>
          <a:bodyPr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34" y="5072074"/>
            <a:ext cx="3690934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  <p:sp>
        <p:nvSpPr>
          <p:cNvPr id="1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429375"/>
            <a:ext cx="2438400" cy="352425"/>
          </a:xfrm>
        </p:spPr>
        <p:txBody>
          <a:bodyPr/>
          <a:lstStyle>
            <a:lvl1pPr algn="l">
              <a:defRPr b="0">
                <a:solidFill>
                  <a:srgbClr val="000000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13" name="Rectangle 5"/>
          <p:cNvSpPr>
            <a:spLocks noGrp="1" noChangeArrowheads="1"/>
          </p:cNvSpPr>
          <p:nvPr>
            <p:ph type="ftr" sz="quarter" idx="11"/>
          </p:nvPr>
        </p:nvSpPr>
        <p:spPr bwMode="gray">
          <a:xfrm>
            <a:off x="3124200" y="6429375"/>
            <a:ext cx="3048000" cy="352425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FontTx/>
              <a:buNone/>
              <a:defRPr sz="1000" b="0">
                <a:solidFill>
                  <a:srgbClr val="000000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477000" y="6429375"/>
            <a:ext cx="2438400" cy="352425"/>
          </a:xfrm>
        </p:spPr>
        <p:txBody>
          <a:bodyPr/>
          <a:lstStyle>
            <a:lvl1pPr algn="r">
              <a:defRPr sz="10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892418-589A-4C89-80CA-BDD79272D45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457200"/>
            <a:ext cx="1905000" cy="577215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5562600" cy="57721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B0F5B3-3F47-4D38-904E-87EA871F7F7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58"/>
          <p:cNvGraphicFramePr>
            <a:graphicFrameLocks noChangeAspect="1"/>
          </p:cNvGraphicFramePr>
          <p:nvPr/>
        </p:nvGraphicFramePr>
        <p:xfrm>
          <a:off x="0" y="0"/>
          <a:ext cx="9144000" cy="3581400"/>
        </p:xfrm>
        <a:graphic>
          <a:graphicData uri="http://schemas.openxmlformats.org/presentationml/2006/ole">
            <p:oleObj spid="_x0000_s128002" name="Image" r:id="rId3" imgW="2438198" imgH="1657835" progId="">
              <p:embed/>
            </p:oleObj>
          </a:graphicData>
        </a:graphic>
      </p:graphicFrame>
      <p:sp>
        <p:nvSpPr>
          <p:cNvPr id="5" name="Rectangle 55"/>
          <p:cNvSpPr>
            <a:spLocks noChangeArrowheads="1"/>
          </p:cNvSpPr>
          <p:nvPr/>
        </p:nvSpPr>
        <p:spPr bwMode="white">
          <a:xfrm>
            <a:off x="3062288" y="6286500"/>
            <a:ext cx="30099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228600" y="228600"/>
            <a:ext cx="990600" cy="1219200"/>
            <a:chOff x="432" y="1152"/>
            <a:chExt cx="2496" cy="2784"/>
          </a:xfrm>
        </p:grpSpPr>
        <p:sp>
          <p:nvSpPr>
            <p:cNvPr id="7" name="AutoShape 59"/>
            <p:cNvSpPr>
              <a:spLocks noChangeArrowheads="1"/>
            </p:cNvSpPr>
            <p:nvPr userDrawn="1"/>
          </p:nvSpPr>
          <p:spPr bwMode="gray">
            <a:xfrm>
              <a:off x="1668" y="2221"/>
              <a:ext cx="1260" cy="779"/>
            </a:xfrm>
            <a:prstGeom prst="diamond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8" name="AutoShape 60"/>
            <p:cNvSpPr>
              <a:spLocks noChangeArrowheads="1"/>
            </p:cNvSpPr>
            <p:nvPr userDrawn="1"/>
          </p:nvSpPr>
          <p:spPr bwMode="gray">
            <a:xfrm>
              <a:off x="432" y="1442"/>
              <a:ext cx="1292" cy="794"/>
            </a:xfrm>
            <a:prstGeom prst="diamond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9" name="AutoShape 61"/>
            <p:cNvSpPr>
              <a:spLocks noChangeArrowheads="1"/>
            </p:cNvSpPr>
            <p:nvPr userDrawn="1"/>
          </p:nvSpPr>
          <p:spPr bwMode="gray">
            <a:xfrm>
              <a:off x="1068" y="1152"/>
              <a:ext cx="1200" cy="798"/>
            </a:xfrm>
            <a:prstGeom prst="diamond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0" name="Freeform 62"/>
            <p:cNvSpPr>
              <a:spLocks/>
            </p:cNvSpPr>
            <p:nvPr userDrawn="1"/>
          </p:nvSpPr>
          <p:spPr bwMode="gray">
            <a:xfrm>
              <a:off x="1668" y="2609"/>
              <a:ext cx="648" cy="1066"/>
            </a:xfrm>
            <a:custGeom>
              <a:avLst/>
              <a:gdLst/>
              <a:ahLst/>
              <a:cxnLst>
                <a:cxn ang="0">
                  <a:pos x="648" y="1066"/>
                </a:cxn>
                <a:cxn ang="0">
                  <a:pos x="641" y="389"/>
                </a:cxn>
                <a:cxn ang="0">
                  <a:pos x="0" y="0"/>
                </a:cxn>
                <a:cxn ang="0">
                  <a:pos x="2" y="681"/>
                </a:cxn>
                <a:cxn ang="0">
                  <a:pos x="648" y="1066"/>
                </a:cxn>
              </a:cxnLst>
              <a:rect l="0" t="0" r="r" b="b"/>
              <a:pathLst>
                <a:path w="648" h="1066">
                  <a:moveTo>
                    <a:pt x="648" y="1066"/>
                  </a:moveTo>
                  <a:lnTo>
                    <a:pt x="641" y="389"/>
                  </a:lnTo>
                  <a:lnTo>
                    <a:pt x="0" y="0"/>
                  </a:lnTo>
                  <a:lnTo>
                    <a:pt x="2" y="681"/>
                  </a:lnTo>
                  <a:lnTo>
                    <a:pt x="648" y="10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1" name="Freeform 63"/>
            <p:cNvSpPr>
              <a:spLocks/>
            </p:cNvSpPr>
            <p:nvPr userDrawn="1"/>
          </p:nvSpPr>
          <p:spPr bwMode="gray">
            <a:xfrm>
              <a:off x="432" y="1830"/>
              <a:ext cx="648" cy="1095"/>
            </a:xfrm>
            <a:custGeom>
              <a:avLst/>
              <a:gdLst/>
              <a:ahLst/>
              <a:cxnLst>
                <a:cxn ang="0">
                  <a:pos x="626" y="991"/>
                </a:cxn>
                <a:cxn ang="0">
                  <a:pos x="626" y="362"/>
                </a:cxn>
                <a:cxn ang="0">
                  <a:pos x="0" y="0"/>
                </a:cxn>
                <a:cxn ang="0">
                  <a:pos x="2" y="617"/>
                </a:cxn>
                <a:cxn ang="0">
                  <a:pos x="626" y="991"/>
                </a:cxn>
              </a:cxnLst>
              <a:rect l="0" t="0" r="r" b="b"/>
              <a:pathLst>
                <a:path w="626" h="991">
                  <a:moveTo>
                    <a:pt x="626" y="991"/>
                  </a:moveTo>
                  <a:lnTo>
                    <a:pt x="626" y="362"/>
                  </a:lnTo>
                  <a:lnTo>
                    <a:pt x="0" y="0"/>
                  </a:lnTo>
                  <a:lnTo>
                    <a:pt x="2" y="617"/>
                  </a:lnTo>
                  <a:lnTo>
                    <a:pt x="626" y="991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Freeform 64"/>
            <p:cNvSpPr>
              <a:spLocks/>
            </p:cNvSpPr>
            <p:nvPr userDrawn="1"/>
          </p:nvSpPr>
          <p:spPr bwMode="gray">
            <a:xfrm>
              <a:off x="1076" y="2896"/>
              <a:ext cx="596" cy="1040"/>
            </a:xfrm>
            <a:custGeom>
              <a:avLst/>
              <a:gdLst/>
              <a:ahLst/>
              <a:cxnLst>
                <a:cxn ang="0">
                  <a:pos x="582" y="944"/>
                </a:cxn>
                <a:cxn ang="0">
                  <a:pos x="582" y="346"/>
                </a:cxn>
                <a:cxn ang="0">
                  <a:pos x="0" y="0"/>
                </a:cxn>
                <a:cxn ang="0">
                  <a:pos x="1" y="610"/>
                </a:cxn>
                <a:cxn ang="0">
                  <a:pos x="582" y="944"/>
                </a:cxn>
              </a:cxnLst>
              <a:rect l="0" t="0" r="r" b="b"/>
              <a:pathLst>
                <a:path w="582" h="944">
                  <a:moveTo>
                    <a:pt x="582" y="944"/>
                  </a:moveTo>
                  <a:lnTo>
                    <a:pt x="582" y="346"/>
                  </a:lnTo>
                  <a:lnTo>
                    <a:pt x="0" y="0"/>
                  </a:lnTo>
                  <a:lnTo>
                    <a:pt x="1" y="610"/>
                  </a:lnTo>
                  <a:lnTo>
                    <a:pt x="582" y="94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Freeform 65"/>
            <p:cNvSpPr>
              <a:spLocks/>
            </p:cNvSpPr>
            <p:nvPr userDrawn="1"/>
          </p:nvSpPr>
          <p:spPr bwMode="gray">
            <a:xfrm>
              <a:off x="1076" y="1547"/>
              <a:ext cx="596" cy="1077"/>
            </a:xfrm>
            <a:custGeom>
              <a:avLst/>
              <a:gdLst/>
              <a:ahLst/>
              <a:cxnLst>
                <a:cxn ang="0">
                  <a:pos x="576" y="976"/>
                </a:cxn>
                <a:cxn ang="0">
                  <a:pos x="574" y="350"/>
                </a:cxn>
                <a:cxn ang="0">
                  <a:pos x="0" y="0"/>
                </a:cxn>
                <a:cxn ang="0">
                  <a:pos x="0" y="625"/>
                </a:cxn>
                <a:cxn ang="0">
                  <a:pos x="576" y="976"/>
                </a:cxn>
              </a:cxnLst>
              <a:rect l="0" t="0" r="r" b="b"/>
              <a:pathLst>
                <a:path w="576" h="976">
                  <a:moveTo>
                    <a:pt x="576" y="976"/>
                  </a:moveTo>
                  <a:lnTo>
                    <a:pt x="574" y="350"/>
                  </a:lnTo>
                  <a:lnTo>
                    <a:pt x="0" y="0"/>
                  </a:lnTo>
                  <a:lnTo>
                    <a:pt x="0" y="625"/>
                  </a:lnTo>
                  <a:lnTo>
                    <a:pt x="576" y="9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4" name="Rectangle 4"/>
          <p:cNvSpPr txBox="1">
            <a:spLocks noChangeArrowheads="1"/>
          </p:cNvSpPr>
          <p:nvPr userDrawn="1"/>
        </p:nvSpPr>
        <p:spPr bwMode="gray">
          <a:xfrm>
            <a:off x="6858000" y="6286500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spcBef>
                <a:spcPct val="0"/>
              </a:spcBef>
              <a:buClrTx/>
              <a:buFontTx/>
              <a:buNone/>
              <a:defRPr sz="1400" smtClean="0">
                <a:solidFill>
                  <a:srgbClr val="5F5F5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dirty="0"/>
              <a:t>复旦大学软件学院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 baseline="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z="1400" baseline="0"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14313" y="6286500"/>
            <a:ext cx="1214437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09F3F0-4139-4EFC-AC93-D0621B0F93C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6F52E3-5B37-4F4D-933B-9495689ADDE0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8"/>
          <p:cNvGraphicFramePr>
            <a:graphicFrameLocks noChangeAspect="1"/>
          </p:cNvGraphicFramePr>
          <p:nvPr/>
        </p:nvGraphicFramePr>
        <p:xfrm>
          <a:off x="0" y="0"/>
          <a:ext cx="9144000" cy="3581400"/>
        </p:xfrm>
        <a:graphic>
          <a:graphicData uri="http://schemas.openxmlformats.org/presentationml/2006/ole">
            <p:oleObj spid="_x0000_s129026" name="Image" r:id="rId3" imgW="2438198" imgH="1657835" progId="">
              <p:embed/>
            </p:oleObj>
          </a:graphicData>
        </a:graphic>
      </p:graphicFrame>
      <p:sp>
        <p:nvSpPr>
          <p:cNvPr id="6" name="Rectangle 55"/>
          <p:cNvSpPr>
            <a:spLocks noChangeArrowheads="1"/>
          </p:cNvSpPr>
          <p:nvPr/>
        </p:nvSpPr>
        <p:spPr bwMode="white">
          <a:xfrm>
            <a:off x="3062288" y="6286500"/>
            <a:ext cx="30099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grpSp>
        <p:nvGrpSpPr>
          <p:cNvPr id="7" name="Group 66"/>
          <p:cNvGrpSpPr>
            <a:grpSpLocks/>
          </p:cNvGrpSpPr>
          <p:nvPr/>
        </p:nvGrpSpPr>
        <p:grpSpPr bwMode="auto">
          <a:xfrm>
            <a:off x="228600" y="228600"/>
            <a:ext cx="990600" cy="1219200"/>
            <a:chOff x="432" y="1152"/>
            <a:chExt cx="2496" cy="2784"/>
          </a:xfrm>
        </p:grpSpPr>
        <p:sp>
          <p:nvSpPr>
            <p:cNvPr id="8" name="AutoShape 59"/>
            <p:cNvSpPr>
              <a:spLocks noChangeArrowheads="1"/>
            </p:cNvSpPr>
            <p:nvPr userDrawn="1"/>
          </p:nvSpPr>
          <p:spPr bwMode="gray">
            <a:xfrm>
              <a:off x="1668" y="2221"/>
              <a:ext cx="1260" cy="779"/>
            </a:xfrm>
            <a:prstGeom prst="diamond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9" name="AutoShape 60"/>
            <p:cNvSpPr>
              <a:spLocks noChangeArrowheads="1"/>
            </p:cNvSpPr>
            <p:nvPr userDrawn="1"/>
          </p:nvSpPr>
          <p:spPr bwMode="gray">
            <a:xfrm>
              <a:off x="432" y="1442"/>
              <a:ext cx="1292" cy="794"/>
            </a:xfrm>
            <a:prstGeom prst="diamond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0" name="AutoShape 61"/>
            <p:cNvSpPr>
              <a:spLocks noChangeArrowheads="1"/>
            </p:cNvSpPr>
            <p:nvPr userDrawn="1"/>
          </p:nvSpPr>
          <p:spPr bwMode="gray">
            <a:xfrm>
              <a:off x="1068" y="1152"/>
              <a:ext cx="1200" cy="798"/>
            </a:xfrm>
            <a:prstGeom prst="diamond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1" name="Freeform 62"/>
            <p:cNvSpPr>
              <a:spLocks/>
            </p:cNvSpPr>
            <p:nvPr userDrawn="1"/>
          </p:nvSpPr>
          <p:spPr bwMode="gray">
            <a:xfrm>
              <a:off x="1668" y="2609"/>
              <a:ext cx="648" cy="1066"/>
            </a:xfrm>
            <a:custGeom>
              <a:avLst/>
              <a:gdLst/>
              <a:ahLst/>
              <a:cxnLst>
                <a:cxn ang="0">
                  <a:pos x="648" y="1066"/>
                </a:cxn>
                <a:cxn ang="0">
                  <a:pos x="641" y="389"/>
                </a:cxn>
                <a:cxn ang="0">
                  <a:pos x="0" y="0"/>
                </a:cxn>
                <a:cxn ang="0">
                  <a:pos x="2" y="681"/>
                </a:cxn>
                <a:cxn ang="0">
                  <a:pos x="648" y="1066"/>
                </a:cxn>
              </a:cxnLst>
              <a:rect l="0" t="0" r="r" b="b"/>
              <a:pathLst>
                <a:path w="648" h="1066">
                  <a:moveTo>
                    <a:pt x="648" y="1066"/>
                  </a:moveTo>
                  <a:lnTo>
                    <a:pt x="641" y="389"/>
                  </a:lnTo>
                  <a:lnTo>
                    <a:pt x="0" y="0"/>
                  </a:lnTo>
                  <a:lnTo>
                    <a:pt x="2" y="681"/>
                  </a:lnTo>
                  <a:lnTo>
                    <a:pt x="648" y="10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2" name="Freeform 63"/>
            <p:cNvSpPr>
              <a:spLocks/>
            </p:cNvSpPr>
            <p:nvPr userDrawn="1"/>
          </p:nvSpPr>
          <p:spPr bwMode="gray">
            <a:xfrm>
              <a:off x="432" y="1830"/>
              <a:ext cx="648" cy="1095"/>
            </a:xfrm>
            <a:custGeom>
              <a:avLst/>
              <a:gdLst/>
              <a:ahLst/>
              <a:cxnLst>
                <a:cxn ang="0">
                  <a:pos x="626" y="991"/>
                </a:cxn>
                <a:cxn ang="0">
                  <a:pos x="626" y="362"/>
                </a:cxn>
                <a:cxn ang="0">
                  <a:pos x="0" y="0"/>
                </a:cxn>
                <a:cxn ang="0">
                  <a:pos x="2" y="617"/>
                </a:cxn>
                <a:cxn ang="0">
                  <a:pos x="626" y="991"/>
                </a:cxn>
              </a:cxnLst>
              <a:rect l="0" t="0" r="r" b="b"/>
              <a:pathLst>
                <a:path w="626" h="991">
                  <a:moveTo>
                    <a:pt x="626" y="991"/>
                  </a:moveTo>
                  <a:lnTo>
                    <a:pt x="626" y="362"/>
                  </a:lnTo>
                  <a:lnTo>
                    <a:pt x="0" y="0"/>
                  </a:lnTo>
                  <a:lnTo>
                    <a:pt x="2" y="617"/>
                  </a:lnTo>
                  <a:lnTo>
                    <a:pt x="626" y="991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3" name="Freeform 64"/>
            <p:cNvSpPr>
              <a:spLocks/>
            </p:cNvSpPr>
            <p:nvPr userDrawn="1"/>
          </p:nvSpPr>
          <p:spPr bwMode="gray">
            <a:xfrm>
              <a:off x="1076" y="2896"/>
              <a:ext cx="596" cy="1040"/>
            </a:xfrm>
            <a:custGeom>
              <a:avLst/>
              <a:gdLst/>
              <a:ahLst/>
              <a:cxnLst>
                <a:cxn ang="0">
                  <a:pos x="582" y="944"/>
                </a:cxn>
                <a:cxn ang="0">
                  <a:pos x="582" y="346"/>
                </a:cxn>
                <a:cxn ang="0">
                  <a:pos x="0" y="0"/>
                </a:cxn>
                <a:cxn ang="0">
                  <a:pos x="1" y="610"/>
                </a:cxn>
                <a:cxn ang="0">
                  <a:pos x="582" y="944"/>
                </a:cxn>
              </a:cxnLst>
              <a:rect l="0" t="0" r="r" b="b"/>
              <a:pathLst>
                <a:path w="582" h="944">
                  <a:moveTo>
                    <a:pt x="582" y="944"/>
                  </a:moveTo>
                  <a:lnTo>
                    <a:pt x="582" y="346"/>
                  </a:lnTo>
                  <a:lnTo>
                    <a:pt x="0" y="0"/>
                  </a:lnTo>
                  <a:lnTo>
                    <a:pt x="1" y="610"/>
                  </a:lnTo>
                  <a:lnTo>
                    <a:pt x="582" y="94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4" name="Freeform 65"/>
            <p:cNvSpPr>
              <a:spLocks/>
            </p:cNvSpPr>
            <p:nvPr userDrawn="1"/>
          </p:nvSpPr>
          <p:spPr bwMode="gray">
            <a:xfrm>
              <a:off x="1076" y="1547"/>
              <a:ext cx="596" cy="1077"/>
            </a:xfrm>
            <a:custGeom>
              <a:avLst/>
              <a:gdLst/>
              <a:ahLst/>
              <a:cxnLst>
                <a:cxn ang="0">
                  <a:pos x="576" y="976"/>
                </a:cxn>
                <a:cxn ang="0">
                  <a:pos x="574" y="350"/>
                </a:cxn>
                <a:cxn ang="0">
                  <a:pos x="0" y="0"/>
                </a:cxn>
                <a:cxn ang="0">
                  <a:pos x="0" y="625"/>
                </a:cxn>
                <a:cxn ang="0">
                  <a:pos x="576" y="976"/>
                </a:cxn>
              </a:cxnLst>
              <a:rect l="0" t="0" r="r" b="b"/>
              <a:pathLst>
                <a:path w="576" h="976">
                  <a:moveTo>
                    <a:pt x="576" y="976"/>
                  </a:moveTo>
                  <a:lnTo>
                    <a:pt x="574" y="350"/>
                  </a:lnTo>
                  <a:lnTo>
                    <a:pt x="0" y="0"/>
                  </a:lnTo>
                  <a:lnTo>
                    <a:pt x="0" y="625"/>
                  </a:lnTo>
                  <a:lnTo>
                    <a:pt x="576" y="9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5" name="Rectangle 4"/>
          <p:cNvSpPr txBox="1">
            <a:spLocks noChangeArrowheads="1"/>
          </p:cNvSpPr>
          <p:nvPr userDrawn="1"/>
        </p:nvSpPr>
        <p:spPr bwMode="gray">
          <a:xfrm>
            <a:off x="6858000" y="6286500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spcBef>
                <a:spcPct val="0"/>
              </a:spcBef>
              <a:buClrTx/>
              <a:buFontTx/>
              <a:buNone/>
              <a:defRPr sz="1400" smtClean="0">
                <a:solidFill>
                  <a:srgbClr val="5F5F5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dirty="0"/>
              <a:t>复旦大学软件学院</a:t>
            </a:r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1371600"/>
            <a:ext cx="3733800" cy="47006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0" y="1371600"/>
            <a:ext cx="3733800" cy="470060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214313" y="6286500"/>
            <a:ext cx="1214437" cy="2857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00B265-A75B-4B81-A02E-68EBEDEA5BD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84A5C-A289-491C-AE46-3CA2D2F3DBF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803501-BE73-43CA-95DF-D1D3EF590AB6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C61B16-EF6B-4E6A-8053-3C1040FC59F4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A2C3B0-EEB8-4617-B7CC-7821A71EA071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B8A504-AC2A-4CB4-9C4D-429357FA2A9E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58"/>
          <p:cNvGraphicFramePr>
            <a:graphicFrameLocks noChangeAspect="1"/>
          </p:cNvGraphicFramePr>
          <p:nvPr/>
        </p:nvGraphicFramePr>
        <p:xfrm>
          <a:off x="0" y="0"/>
          <a:ext cx="9144000" cy="3581400"/>
        </p:xfrm>
        <a:graphic>
          <a:graphicData uri="http://schemas.openxmlformats.org/presentationml/2006/ole">
            <p:oleObj spid="_x0000_s1026" name="Image" r:id="rId14" imgW="2438198" imgH="1657835" progId="">
              <p:embed/>
            </p:oleObj>
          </a:graphicData>
        </a:graphic>
      </p:graphicFrame>
      <p:sp>
        <p:nvSpPr>
          <p:cNvPr id="1079" name="Rectangle 55"/>
          <p:cNvSpPr>
            <a:spLocks noChangeArrowheads="1"/>
          </p:cNvSpPr>
          <p:nvPr/>
        </p:nvSpPr>
        <p:spPr bwMode="white">
          <a:xfrm>
            <a:off x="3062288" y="6286500"/>
            <a:ext cx="3009900" cy="4000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None/>
              <a:defRPr/>
            </a:pPr>
            <a:endParaRPr lang="zh-CN" altLang="en-US"/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1066800" y="1371600"/>
            <a:ext cx="7620000" cy="470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3438525" y="6286500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FontTx/>
              <a:buNone/>
              <a:defRPr sz="1400">
                <a:solidFill>
                  <a:srgbClr val="5F5F5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/>
              <a:t>多媒体技术基础</a:t>
            </a: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214313" y="6357938"/>
            <a:ext cx="1214437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FontTx/>
              <a:buNone/>
              <a:defRPr sz="1400" b="0" baseline="0">
                <a:solidFill>
                  <a:srgbClr val="000000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fld id="{03D6773F-A87E-4EED-83A9-F12C487FB7C7}" type="slidenum">
              <a:rPr lang="zh-CN" altLang="en-US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gray">
          <a:xfrm>
            <a:off x="1295400" y="457200"/>
            <a:ext cx="70866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grpSp>
        <p:nvGrpSpPr>
          <p:cNvPr id="1033" name="Group 66"/>
          <p:cNvGrpSpPr>
            <a:grpSpLocks/>
          </p:cNvGrpSpPr>
          <p:nvPr/>
        </p:nvGrpSpPr>
        <p:grpSpPr bwMode="auto">
          <a:xfrm>
            <a:off x="228600" y="228600"/>
            <a:ext cx="990600" cy="1219200"/>
            <a:chOff x="432" y="1152"/>
            <a:chExt cx="2496" cy="2784"/>
          </a:xfrm>
        </p:grpSpPr>
        <p:sp>
          <p:nvSpPr>
            <p:cNvPr id="1083" name="AutoShape 59"/>
            <p:cNvSpPr>
              <a:spLocks noChangeArrowheads="1"/>
            </p:cNvSpPr>
            <p:nvPr userDrawn="1"/>
          </p:nvSpPr>
          <p:spPr bwMode="gray">
            <a:xfrm>
              <a:off x="1668" y="2221"/>
              <a:ext cx="1260" cy="779"/>
            </a:xfrm>
            <a:prstGeom prst="diamond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084" name="AutoShape 60"/>
            <p:cNvSpPr>
              <a:spLocks noChangeArrowheads="1"/>
            </p:cNvSpPr>
            <p:nvPr userDrawn="1"/>
          </p:nvSpPr>
          <p:spPr bwMode="gray">
            <a:xfrm>
              <a:off x="432" y="1442"/>
              <a:ext cx="1292" cy="794"/>
            </a:xfrm>
            <a:prstGeom prst="diamond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085" name="AutoShape 61"/>
            <p:cNvSpPr>
              <a:spLocks noChangeArrowheads="1"/>
            </p:cNvSpPr>
            <p:nvPr userDrawn="1"/>
          </p:nvSpPr>
          <p:spPr bwMode="gray">
            <a:xfrm>
              <a:off x="1068" y="1152"/>
              <a:ext cx="1200" cy="798"/>
            </a:xfrm>
            <a:prstGeom prst="diamond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/>
            </a:p>
          </p:txBody>
        </p:sp>
        <p:sp>
          <p:nvSpPr>
            <p:cNvPr id="1086" name="Freeform 62"/>
            <p:cNvSpPr>
              <a:spLocks/>
            </p:cNvSpPr>
            <p:nvPr userDrawn="1"/>
          </p:nvSpPr>
          <p:spPr bwMode="gray">
            <a:xfrm>
              <a:off x="1668" y="2609"/>
              <a:ext cx="648" cy="1066"/>
            </a:xfrm>
            <a:custGeom>
              <a:avLst/>
              <a:gdLst/>
              <a:ahLst/>
              <a:cxnLst>
                <a:cxn ang="0">
                  <a:pos x="648" y="1066"/>
                </a:cxn>
                <a:cxn ang="0">
                  <a:pos x="641" y="389"/>
                </a:cxn>
                <a:cxn ang="0">
                  <a:pos x="0" y="0"/>
                </a:cxn>
                <a:cxn ang="0">
                  <a:pos x="2" y="681"/>
                </a:cxn>
                <a:cxn ang="0">
                  <a:pos x="648" y="1066"/>
                </a:cxn>
              </a:cxnLst>
              <a:rect l="0" t="0" r="r" b="b"/>
              <a:pathLst>
                <a:path w="648" h="1066">
                  <a:moveTo>
                    <a:pt x="648" y="1066"/>
                  </a:moveTo>
                  <a:lnTo>
                    <a:pt x="641" y="389"/>
                  </a:lnTo>
                  <a:lnTo>
                    <a:pt x="0" y="0"/>
                  </a:lnTo>
                  <a:lnTo>
                    <a:pt x="2" y="681"/>
                  </a:lnTo>
                  <a:lnTo>
                    <a:pt x="648" y="1066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87" name="Freeform 63"/>
            <p:cNvSpPr>
              <a:spLocks/>
            </p:cNvSpPr>
            <p:nvPr userDrawn="1"/>
          </p:nvSpPr>
          <p:spPr bwMode="gray">
            <a:xfrm>
              <a:off x="432" y="1830"/>
              <a:ext cx="648" cy="1095"/>
            </a:xfrm>
            <a:custGeom>
              <a:avLst/>
              <a:gdLst/>
              <a:ahLst/>
              <a:cxnLst>
                <a:cxn ang="0">
                  <a:pos x="626" y="991"/>
                </a:cxn>
                <a:cxn ang="0">
                  <a:pos x="626" y="362"/>
                </a:cxn>
                <a:cxn ang="0">
                  <a:pos x="0" y="0"/>
                </a:cxn>
                <a:cxn ang="0">
                  <a:pos x="2" y="617"/>
                </a:cxn>
                <a:cxn ang="0">
                  <a:pos x="626" y="991"/>
                </a:cxn>
              </a:cxnLst>
              <a:rect l="0" t="0" r="r" b="b"/>
              <a:pathLst>
                <a:path w="626" h="991">
                  <a:moveTo>
                    <a:pt x="626" y="991"/>
                  </a:moveTo>
                  <a:lnTo>
                    <a:pt x="626" y="362"/>
                  </a:lnTo>
                  <a:lnTo>
                    <a:pt x="0" y="0"/>
                  </a:lnTo>
                  <a:lnTo>
                    <a:pt x="2" y="617"/>
                  </a:lnTo>
                  <a:lnTo>
                    <a:pt x="626" y="991"/>
                  </a:lnTo>
                  <a:close/>
                </a:path>
              </a:pathLst>
            </a:custGeom>
            <a:solidFill>
              <a:schemeClr val="folHlink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88" name="Freeform 64"/>
            <p:cNvSpPr>
              <a:spLocks/>
            </p:cNvSpPr>
            <p:nvPr userDrawn="1"/>
          </p:nvSpPr>
          <p:spPr bwMode="gray">
            <a:xfrm>
              <a:off x="1076" y="2896"/>
              <a:ext cx="596" cy="1040"/>
            </a:xfrm>
            <a:custGeom>
              <a:avLst/>
              <a:gdLst/>
              <a:ahLst/>
              <a:cxnLst>
                <a:cxn ang="0">
                  <a:pos x="582" y="944"/>
                </a:cxn>
                <a:cxn ang="0">
                  <a:pos x="582" y="346"/>
                </a:cxn>
                <a:cxn ang="0">
                  <a:pos x="0" y="0"/>
                </a:cxn>
                <a:cxn ang="0">
                  <a:pos x="1" y="610"/>
                </a:cxn>
                <a:cxn ang="0">
                  <a:pos x="582" y="944"/>
                </a:cxn>
              </a:cxnLst>
              <a:rect l="0" t="0" r="r" b="b"/>
              <a:pathLst>
                <a:path w="582" h="944">
                  <a:moveTo>
                    <a:pt x="582" y="944"/>
                  </a:moveTo>
                  <a:lnTo>
                    <a:pt x="582" y="346"/>
                  </a:lnTo>
                  <a:lnTo>
                    <a:pt x="0" y="0"/>
                  </a:lnTo>
                  <a:lnTo>
                    <a:pt x="1" y="610"/>
                  </a:lnTo>
                  <a:lnTo>
                    <a:pt x="582" y="944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89" name="Freeform 65"/>
            <p:cNvSpPr>
              <a:spLocks/>
            </p:cNvSpPr>
            <p:nvPr userDrawn="1"/>
          </p:nvSpPr>
          <p:spPr bwMode="gray">
            <a:xfrm>
              <a:off x="1076" y="1547"/>
              <a:ext cx="596" cy="1077"/>
            </a:xfrm>
            <a:custGeom>
              <a:avLst/>
              <a:gdLst/>
              <a:ahLst/>
              <a:cxnLst>
                <a:cxn ang="0">
                  <a:pos x="576" y="976"/>
                </a:cxn>
                <a:cxn ang="0">
                  <a:pos x="574" y="350"/>
                </a:cxn>
                <a:cxn ang="0">
                  <a:pos x="0" y="0"/>
                </a:cxn>
                <a:cxn ang="0">
                  <a:pos x="0" y="625"/>
                </a:cxn>
                <a:cxn ang="0">
                  <a:pos x="576" y="976"/>
                </a:cxn>
              </a:cxnLst>
              <a:rect l="0" t="0" r="r" b="b"/>
              <a:pathLst>
                <a:path w="576" h="976">
                  <a:moveTo>
                    <a:pt x="576" y="976"/>
                  </a:moveTo>
                  <a:lnTo>
                    <a:pt x="574" y="350"/>
                  </a:lnTo>
                  <a:lnTo>
                    <a:pt x="0" y="0"/>
                  </a:lnTo>
                  <a:lnTo>
                    <a:pt x="0" y="625"/>
                  </a:lnTo>
                  <a:lnTo>
                    <a:pt x="576" y="976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</p:grpSp>
      <p:sp>
        <p:nvSpPr>
          <p:cNvPr id="16" name="Rectangle 4"/>
          <p:cNvSpPr txBox="1">
            <a:spLocks noChangeArrowheads="1"/>
          </p:cNvSpPr>
          <p:nvPr/>
        </p:nvSpPr>
        <p:spPr bwMode="gray">
          <a:xfrm>
            <a:off x="6858000" y="6286500"/>
            <a:ext cx="2133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algn="r">
              <a:spcBef>
                <a:spcPct val="0"/>
              </a:spcBef>
              <a:buClrTx/>
              <a:buFontTx/>
              <a:buNone/>
              <a:defRPr sz="1400" smtClean="0">
                <a:solidFill>
                  <a:srgbClr val="5F5F5F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dirty="0"/>
              <a:t>复旦大学软件学院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9" r:id="rId1"/>
    <p:sldLayoutId id="2147484020" r:id="rId2"/>
    <p:sldLayoutId id="2147484011" r:id="rId3"/>
    <p:sldLayoutId id="214748402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</p:sldLayoutIdLst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Arial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Arial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3.xml"/><Relationship Id="rId1" Type="http://schemas.openxmlformats.org/officeDocument/2006/relationships/vmlDrawing" Target="../drawings/vmlDrawing12.v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4.xml"/><Relationship Id="rId1" Type="http://schemas.openxmlformats.org/officeDocument/2006/relationships/vmlDrawing" Target="../drawings/vmlDrawing14.vml"/><Relationship Id="rId4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oleObject" Target="../embeddings/oleObject1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oleObject" Target="../embeddings/oleObject1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oleObject" Target="../embeddings/oleObject20.bin"/><Relationship Id="rId4" Type="http://schemas.openxmlformats.org/officeDocument/2006/relationships/oleObject" Target="../embeddings/oleObject19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6.v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oleObject" Target="../embeddings/oleObject22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oleObject" Target="../embeddings/oleObject6.bin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slide" Target="slide6.xml"/><Relationship Id="rId4" Type="http://schemas.openxmlformats.org/officeDocument/2006/relationships/image" Target="../media/image50.png"/><Relationship Id="rId9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" Target="slide5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11.v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57188" y="2571750"/>
            <a:ext cx="4214812" cy="1790700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电视的基本原理</a:t>
            </a:r>
            <a:r>
              <a:rPr lang="en-US" altLang="zh-CN" dirty="0" smtClean="0">
                <a:ea typeface="宋体" pitchFamily="2" charset="-122"/>
              </a:rPr>
              <a:t/>
            </a:r>
            <a:br>
              <a:rPr lang="en-US" altLang="zh-CN" dirty="0" smtClean="0">
                <a:ea typeface="宋体" pitchFamily="2" charset="-122"/>
              </a:rPr>
            </a:br>
            <a:r>
              <a:rPr lang="en-US" altLang="zh-CN" dirty="0" smtClean="0">
                <a:ea typeface="宋体" pitchFamily="2" charset="-122"/>
              </a:rPr>
              <a:t>	</a:t>
            </a:r>
          </a:p>
        </p:txBody>
      </p:sp>
      <p:sp>
        <p:nvSpPr>
          <p:cNvPr id="2048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00063" y="5072063"/>
            <a:ext cx="3690937" cy="381000"/>
          </a:xfrm>
        </p:spPr>
        <p:txBody>
          <a:bodyPr/>
          <a:lstStyle/>
          <a:p>
            <a:r>
              <a:rPr lang="zh-CN" altLang="en-US" sz="2000" smtClean="0">
                <a:ea typeface="宋体" pitchFamily="2" charset="-122"/>
              </a:rPr>
              <a:t>软件学院 </a:t>
            </a:r>
            <a:r>
              <a:rPr lang="en-US" altLang="zh-CN" sz="2000" smtClean="0">
                <a:ea typeface="宋体" pitchFamily="2" charset="-122"/>
              </a:rPr>
              <a:t>		</a:t>
            </a:r>
            <a:r>
              <a:rPr lang="zh-CN" altLang="en-US" sz="2000" smtClean="0">
                <a:ea typeface="宋体" pitchFamily="2" charset="-122"/>
              </a:rPr>
              <a:t>刘新</a:t>
            </a:r>
            <a:endParaRPr lang="en-US" altLang="zh-CN" sz="2000" smtClean="0">
              <a:ea typeface="宋体" pitchFamily="2" charset="-122"/>
            </a:endParaRPr>
          </a:p>
        </p:txBody>
      </p:sp>
      <p:grpSp>
        <p:nvGrpSpPr>
          <p:cNvPr id="20484" name="Group 27"/>
          <p:cNvGrpSpPr>
            <a:grpSpLocks/>
          </p:cNvGrpSpPr>
          <p:nvPr/>
        </p:nvGrpSpPr>
        <p:grpSpPr bwMode="auto">
          <a:xfrm>
            <a:off x="685800" y="785813"/>
            <a:ext cx="3429000" cy="1190625"/>
            <a:chOff x="432" y="2034"/>
            <a:chExt cx="2160" cy="750"/>
          </a:xfrm>
        </p:grpSpPr>
        <p:sp>
          <p:nvSpPr>
            <p:cNvPr id="100375" name="Freeform 23"/>
            <p:cNvSpPr>
              <a:spLocks/>
            </p:cNvSpPr>
            <p:nvPr/>
          </p:nvSpPr>
          <p:spPr bwMode="gray">
            <a:xfrm rot="-409519">
              <a:off x="452" y="2473"/>
              <a:ext cx="1618" cy="309"/>
            </a:xfrm>
            <a:custGeom>
              <a:avLst/>
              <a:gdLst/>
              <a:ahLst/>
              <a:cxnLst>
                <a:cxn ang="0">
                  <a:pos x="3" y="145"/>
                </a:cxn>
                <a:cxn ang="0">
                  <a:pos x="987" y="16"/>
                </a:cxn>
                <a:cxn ang="0">
                  <a:pos x="2232" y="168"/>
                </a:cxn>
                <a:cxn ang="0">
                  <a:pos x="3211" y="130"/>
                </a:cxn>
                <a:cxn ang="0">
                  <a:pos x="2251" y="194"/>
                </a:cxn>
                <a:cxn ang="0">
                  <a:pos x="987" y="62"/>
                </a:cxn>
                <a:cxn ang="0">
                  <a:pos x="3" y="145"/>
                </a:cxn>
              </a:cxnLst>
              <a:rect l="0" t="0" r="r" b="b"/>
              <a:pathLst>
                <a:path w="3214" h="205">
                  <a:moveTo>
                    <a:pt x="3" y="145"/>
                  </a:moveTo>
                  <a:cubicBezTo>
                    <a:pt x="0" y="144"/>
                    <a:pt x="557" y="0"/>
                    <a:pt x="987" y="16"/>
                  </a:cubicBezTo>
                  <a:cubicBezTo>
                    <a:pt x="1417" y="33"/>
                    <a:pt x="1861" y="149"/>
                    <a:pt x="2232" y="168"/>
                  </a:cubicBezTo>
                  <a:cubicBezTo>
                    <a:pt x="2603" y="187"/>
                    <a:pt x="3208" y="126"/>
                    <a:pt x="3211" y="130"/>
                  </a:cubicBezTo>
                  <a:cubicBezTo>
                    <a:pt x="3214" y="134"/>
                    <a:pt x="2622" y="205"/>
                    <a:pt x="2251" y="194"/>
                  </a:cubicBezTo>
                  <a:cubicBezTo>
                    <a:pt x="1880" y="183"/>
                    <a:pt x="1362" y="70"/>
                    <a:pt x="987" y="62"/>
                  </a:cubicBezTo>
                  <a:cubicBezTo>
                    <a:pt x="384" y="54"/>
                    <a:pt x="168" y="144"/>
                    <a:pt x="3" y="14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  <p:sp>
          <p:nvSpPr>
            <p:cNvPr id="100378" name="Freeform 26"/>
            <p:cNvSpPr>
              <a:spLocks/>
            </p:cNvSpPr>
            <p:nvPr/>
          </p:nvSpPr>
          <p:spPr bwMode="gray">
            <a:xfrm>
              <a:off x="432" y="2034"/>
              <a:ext cx="2160" cy="750"/>
            </a:xfrm>
            <a:custGeom>
              <a:avLst/>
              <a:gdLst/>
              <a:ahLst/>
              <a:cxnLst>
                <a:cxn ang="0">
                  <a:pos x="3" y="565"/>
                </a:cxn>
                <a:cxn ang="0">
                  <a:pos x="460" y="237"/>
                </a:cxn>
                <a:cxn ang="0">
                  <a:pos x="1104" y="305"/>
                </a:cxn>
                <a:cxn ang="0">
                  <a:pos x="1731" y="6"/>
                </a:cxn>
                <a:cxn ang="0">
                  <a:pos x="1124" y="344"/>
                </a:cxn>
                <a:cxn ang="0">
                  <a:pos x="456" y="313"/>
                </a:cxn>
                <a:cxn ang="0">
                  <a:pos x="3" y="565"/>
                </a:cxn>
              </a:cxnLst>
              <a:rect l="0" t="0" r="r" b="b"/>
              <a:pathLst>
                <a:path w="1731" h="565">
                  <a:moveTo>
                    <a:pt x="3" y="565"/>
                  </a:moveTo>
                  <a:cubicBezTo>
                    <a:pt x="0" y="563"/>
                    <a:pt x="215" y="289"/>
                    <a:pt x="460" y="237"/>
                  </a:cubicBezTo>
                  <a:cubicBezTo>
                    <a:pt x="704" y="187"/>
                    <a:pt x="892" y="343"/>
                    <a:pt x="1104" y="305"/>
                  </a:cubicBezTo>
                  <a:cubicBezTo>
                    <a:pt x="1316" y="267"/>
                    <a:pt x="1728" y="0"/>
                    <a:pt x="1731" y="6"/>
                  </a:cubicBezTo>
                  <a:cubicBezTo>
                    <a:pt x="1654" y="53"/>
                    <a:pt x="1362" y="291"/>
                    <a:pt x="1124" y="344"/>
                  </a:cubicBezTo>
                  <a:cubicBezTo>
                    <a:pt x="886" y="397"/>
                    <a:pt x="650" y="265"/>
                    <a:pt x="456" y="313"/>
                  </a:cubicBezTo>
                  <a:cubicBezTo>
                    <a:pt x="115" y="402"/>
                    <a:pt x="94" y="537"/>
                    <a:pt x="3" y="565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tint val="3372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None/>
                <a:defRPr/>
              </a:pPr>
              <a:endParaRPr lang="zh-CN" altLang="en-US"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视觉的时间域特性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16016" y="1371600"/>
            <a:ext cx="3970784" cy="4700588"/>
          </a:xfrm>
        </p:spPr>
        <p:txBody>
          <a:bodyPr/>
          <a:lstStyle/>
          <a:p>
            <a:r>
              <a:rPr lang="zh-CN" altLang="en-US" sz="2400" dirty="0" smtClean="0"/>
              <a:t>短暂的光刺激比较长时间的光刺激更加醒目</a:t>
            </a:r>
            <a:endParaRPr lang="en-US" altLang="zh-CN" sz="2400" dirty="0" smtClean="0"/>
          </a:p>
          <a:p>
            <a:r>
              <a:rPr lang="zh-CN" altLang="en-US" sz="2400" dirty="0" smtClean="0"/>
              <a:t>人的主观感觉滞后于窄光脉冲的刺激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140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4299272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899592" y="5108991"/>
            <a:ext cx="4515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视觉惰性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 smtClean="0"/>
              <a:t>。</a:t>
            </a:r>
            <a:r>
              <a:rPr lang="en-US" altLang="zh-CN" dirty="0" smtClean="0"/>
              <a:t> </a:t>
            </a:r>
            <a:r>
              <a:rPr lang="zh-CN" altLang="en-US" dirty="0" smtClean="0"/>
              <a:t>实际亮度 </a:t>
            </a:r>
            <a:r>
              <a:rPr lang="en-US" altLang="zh-CN" dirty="0" smtClean="0"/>
              <a:t>	S </a:t>
            </a:r>
            <a:r>
              <a:rPr lang="zh-CN" altLang="en-US" dirty="0" smtClean="0"/>
              <a:t>亮度感觉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332656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临界闪烁频率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124744"/>
            <a:ext cx="8075240" cy="5184576"/>
          </a:xfrm>
        </p:spPr>
        <p:txBody>
          <a:bodyPr/>
          <a:lstStyle/>
          <a:p>
            <a:r>
              <a:rPr lang="zh-CN" altLang="en-US" dirty="0" smtClean="0"/>
              <a:t>临界闪烁频率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让观察者按时间重复的亮度脉冲，如果闪烁频率比较低，人眼就有一亮一暗的感觉。如果闪烁频率足够高，人眼看到的则是一个恒定的亮点。闪烁感刚好消失的重复频率叫做临界闪烁频率</a:t>
            </a:r>
            <a:endParaRPr lang="en-US" altLang="zh-CN" dirty="0" smtClean="0"/>
          </a:p>
          <a:p>
            <a:r>
              <a:rPr lang="zh-CN" altLang="en-US" dirty="0" smtClean="0"/>
              <a:t>影响因素</a:t>
            </a:r>
            <a:endParaRPr lang="en-US" altLang="zh-CN" dirty="0" smtClean="0"/>
          </a:p>
          <a:p>
            <a:pPr lvl="1"/>
            <a:r>
              <a:rPr lang="zh-CN" altLang="en-US" dirty="0" smtClean="0">
                <a:latin typeface="+mn-lt"/>
                <a:ea typeface="+mn-ea"/>
                <a:cs typeface="+mn-cs"/>
              </a:rPr>
              <a:t>主要因素：光脉冲亮度</a:t>
            </a:r>
            <a:r>
              <a:rPr lang="en-US" altLang="zh-CN" dirty="0" smtClean="0">
                <a:latin typeface="+mn-lt"/>
                <a:ea typeface="+mn-ea"/>
                <a:cs typeface="+mn-cs"/>
              </a:rPr>
              <a:t>B</a:t>
            </a:r>
            <a:r>
              <a:rPr lang="zh-CN" altLang="en-US" dirty="0" smtClean="0">
                <a:latin typeface="+mn-lt"/>
                <a:ea typeface="+mn-ea"/>
                <a:cs typeface="+mn-cs"/>
              </a:rPr>
              <a:t>，一般为</a:t>
            </a:r>
            <a:r>
              <a:rPr lang="en-US" altLang="zh-CN" dirty="0" smtClean="0">
                <a:latin typeface="+mn-lt"/>
                <a:ea typeface="+mn-ea"/>
                <a:cs typeface="+mn-cs"/>
              </a:rPr>
              <a:t>100nit</a:t>
            </a:r>
            <a:r>
              <a:rPr lang="zh-CN" altLang="en-US" dirty="0" smtClean="0">
                <a:latin typeface="+mn-lt"/>
                <a:ea typeface="+mn-ea"/>
                <a:cs typeface="+mn-cs"/>
              </a:rPr>
              <a:t>左右</a:t>
            </a:r>
            <a:endParaRPr lang="en-US" altLang="zh-CN" dirty="0" smtClean="0">
              <a:latin typeface="+mn-lt"/>
              <a:ea typeface="+mn-ea"/>
              <a:cs typeface="+mn-cs"/>
            </a:endParaRPr>
          </a:p>
          <a:p>
            <a:pPr lvl="2"/>
            <a:r>
              <a:rPr lang="zh-CN" altLang="en-US" dirty="0" smtClean="0"/>
              <a:t>电视机的亮度：在电视屏幕表面的单位面积上，垂直于屏面方向所给出的发光强度</a:t>
            </a:r>
            <a:endParaRPr lang="en-US" altLang="zh-CN" dirty="0" smtClean="0">
              <a:latin typeface="+mn-lt"/>
              <a:ea typeface="+mn-ea"/>
              <a:cs typeface="+mn-cs"/>
            </a:endParaRPr>
          </a:p>
          <a:p>
            <a:pPr lvl="1"/>
            <a:r>
              <a:rPr lang="zh-CN" altLang="en-US" dirty="0" smtClean="0">
                <a:latin typeface="+mn-lt"/>
                <a:ea typeface="+mn-ea"/>
                <a:cs typeface="+mn-cs"/>
              </a:rPr>
              <a:t>其他因素：观看者到屏幕的距离、环境条件等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临界闪烁频率的近似公式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700808"/>
            <a:ext cx="5544616" cy="2880320"/>
          </a:xfrm>
        </p:spPr>
        <p:txBody>
          <a:bodyPr/>
          <a:lstStyle/>
          <a:p>
            <a:r>
              <a:rPr lang="zh-CN" altLang="en-US" sz="2800" dirty="0" smtClean="0"/>
              <a:t>近似公式 </a:t>
            </a:r>
            <a:r>
              <a:rPr lang="en-US" altLang="zh-CN" sz="2800" dirty="0" smtClean="0"/>
              <a:t>f=9.6lgB</a:t>
            </a:r>
            <a:r>
              <a:rPr lang="zh-CN" altLang="en-US" sz="2800" dirty="0" smtClean="0"/>
              <a:t>＋</a:t>
            </a:r>
            <a:r>
              <a:rPr lang="en-US" altLang="zh-CN" sz="2800" dirty="0" smtClean="0"/>
              <a:t>26.6</a:t>
            </a:r>
          </a:p>
          <a:p>
            <a:r>
              <a:rPr lang="en-US" altLang="zh-CN" sz="2800" dirty="0" smtClean="0"/>
              <a:t>B=100nit</a:t>
            </a:r>
            <a:r>
              <a:rPr lang="zh-CN" altLang="en-US" sz="2800" dirty="0" smtClean="0"/>
              <a:t>时，</a:t>
            </a:r>
            <a:r>
              <a:rPr lang="en-US" altLang="zh-CN" sz="2800" dirty="0" smtClean="0"/>
              <a:t>f=45.8Hz</a:t>
            </a:r>
          </a:p>
          <a:p>
            <a:r>
              <a:rPr lang="en-US" altLang="zh-CN" sz="2800" dirty="0" smtClean="0"/>
              <a:t>B↑ → f↑</a:t>
            </a:r>
            <a:r>
              <a:rPr lang="zh-CN" altLang="en-US" sz="2800" dirty="0" smtClean="0"/>
              <a:t>，当</a:t>
            </a:r>
            <a:r>
              <a:rPr lang="en-US" altLang="zh-CN" sz="2800" dirty="0" smtClean="0"/>
              <a:t>B﹥274nit</a:t>
            </a:r>
            <a:r>
              <a:rPr lang="zh-CN" altLang="en-US" sz="2800" dirty="0" smtClean="0"/>
              <a:t>时，临界闪烁频率值就已超过了</a:t>
            </a:r>
            <a:r>
              <a:rPr lang="en-US" altLang="zh-CN" sz="2800" dirty="0" smtClean="0"/>
              <a:t>50Hz</a:t>
            </a:r>
            <a:r>
              <a:rPr lang="zh-CN" altLang="en-US" sz="2800" dirty="0" smtClean="0"/>
              <a:t>场频，屏幕过亮时，人眼还是会出现闪烁的感觉</a:t>
            </a:r>
            <a:endParaRPr lang="en-US" altLang="zh-CN" sz="28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gray">
          <a:xfrm>
            <a:off x="395536" y="4581128"/>
            <a:ext cx="820891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 typeface="Wingdings" pitchFamily="2" charset="2"/>
              <a:buChar char="v"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高清晰度电视和数字电视采用的场频为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100Hz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，人眼感到图像非常流畅，基本没有任何闪烁的感觉，称为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“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不闪烁的电视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”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controls>
      <p:control spid="1408002" name="ShockwaveFlash1" r:id="rId2" imgW="2808457" imgH="2735238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332656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隔行扫描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929828"/>
            <a:ext cx="8064896" cy="5451500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zh-CN" altLang="en-US" sz="2800" dirty="0" smtClean="0">
                <a:latin typeface="+mn-ea"/>
              </a:rPr>
              <a:t>隔行扫描</a:t>
            </a:r>
            <a:endParaRPr lang="en-US" altLang="zh-CN" sz="2800" dirty="0" smtClean="0">
              <a:latin typeface="+mn-ea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+mn-ea"/>
              </a:rPr>
              <a:t>电子束扫完第</a:t>
            </a:r>
            <a:r>
              <a:rPr lang="en-US" altLang="zh-CN" sz="2400" dirty="0" smtClean="0">
                <a:latin typeface="+mn-ea"/>
              </a:rPr>
              <a:t>1</a:t>
            </a:r>
            <a:r>
              <a:rPr lang="zh-CN" altLang="en-US" sz="2400" dirty="0" smtClean="0">
                <a:latin typeface="+mn-ea"/>
              </a:rPr>
              <a:t>行后回到第</a:t>
            </a:r>
            <a:r>
              <a:rPr lang="en-US" altLang="zh-CN" sz="2400" dirty="0" smtClean="0">
                <a:latin typeface="+mn-ea"/>
              </a:rPr>
              <a:t>3</a:t>
            </a:r>
            <a:r>
              <a:rPr lang="zh-CN" altLang="en-US" sz="2400" dirty="0" smtClean="0">
                <a:latin typeface="+mn-ea"/>
              </a:rPr>
              <a:t>行开始的位置接着扫，然后在第</a:t>
            </a:r>
            <a:r>
              <a:rPr lang="en-US" altLang="zh-CN" sz="2400" dirty="0" smtClean="0">
                <a:latin typeface="+mn-ea"/>
              </a:rPr>
              <a:t>5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smtClean="0">
                <a:latin typeface="+mn-ea"/>
              </a:rPr>
              <a:t>7</a:t>
            </a:r>
            <a:r>
              <a:rPr lang="zh-CN" altLang="en-US" sz="2400" dirty="0" smtClean="0">
                <a:latin typeface="+mn-ea"/>
              </a:rPr>
              <a:t>、</a:t>
            </a:r>
            <a:r>
              <a:rPr lang="en-US" altLang="zh-CN" sz="2400" dirty="0" smtClean="0">
                <a:latin typeface="+mn-ea"/>
              </a:rPr>
              <a:t>……</a:t>
            </a:r>
            <a:r>
              <a:rPr lang="zh-CN" altLang="en-US" sz="2400" dirty="0" smtClean="0">
                <a:latin typeface="+mn-ea"/>
              </a:rPr>
              <a:t>行上扫，直到最后一行；奇数行扫完后接着扫偶数行，这样就完成了一帧的扫描。 </a:t>
            </a:r>
            <a:endParaRPr lang="en-US" altLang="zh-CN" sz="2400" dirty="0" smtClean="0">
              <a:latin typeface="+mn-ea"/>
            </a:endParaRPr>
          </a:p>
          <a:p>
            <a:pPr>
              <a:spcBef>
                <a:spcPts val="300"/>
              </a:spcBef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隔行扫描的一帧图像由两部分组成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奇数场：由奇数行组成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偶数场：由偶数行组成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300"/>
              </a:spcBef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模拟电视都采用隔行扫描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300"/>
              </a:spcBef>
            </a:pP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行频、场频和帧频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行频：每秒种扫描多少行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场频：每秒种扫描多少场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帧频：每秒种扫描多少帧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>
              <a:spcBef>
                <a:spcPts val="300"/>
              </a:spcBef>
            </a:pP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隔行扫描场频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=</a:t>
            </a:r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帧频*</a:t>
            </a:r>
            <a:r>
              <a:rPr lang="en-US" altLang="zh-CN" sz="2400" dirty="0" smtClean="0">
                <a:latin typeface="宋体" pitchFamily="2" charset="-122"/>
                <a:ea typeface="宋体" pitchFamily="2" charset="-122"/>
              </a:rPr>
              <a:t>2</a:t>
            </a:r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隔行扫描重现图像示意图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140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268760"/>
            <a:ext cx="7632848" cy="407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658995" y="5517232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奇数场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211960" y="5517232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偶数场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84640" y="5517232"/>
            <a:ext cx="1503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完整图像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隔行扫描示意图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334274" name="Object 5"/>
          <p:cNvGraphicFramePr>
            <a:graphicFrameLocks noChangeAspect="1"/>
          </p:cNvGraphicFramePr>
          <p:nvPr/>
        </p:nvGraphicFramePr>
        <p:xfrm>
          <a:off x="179512" y="1295375"/>
          <a:ext cx="8496944" cy="4177664"/>
        </p:xfrm>
        <a:graphic>
          <a:graphicData uri="http://schemas.openxmlformats.org/presentationml/2006/ole">
            <p:oleObj spid="_x0000_s1334274" name="VISIO" r:id="rId3" imgW="4817160" imgH="236916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 flipH="1">
            <a:off x="1233342" y="5549170"/>
            <a:ext cx="744311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0" dirty="0" smtClean="0"/>
              <a:t>(a)</a:t>
            </a:r>
            <a:r>
              <a:rPr lang="zh-CN" altLang="en-US" sz="2000" b="0" dirty="0" smtClean="0"/>
              <a:t>第一场；</a:t>
            </a:r>
            <a:r>
              <a:rPr lang="en-US" altLang="zh-CN" sz="2000" b="0" dirty="0" smtClean="0"/>
              <a:t>(b)</a:t>
            </a:r>
            <a:r>
              <a:rPr lang="zh-CN" altLang="en-US" sz="2000" b="0" dirty="0" smtClean="0"/>
              <a:t>第二场；</a:t>
            </a:r>
            <a:r>
              <a:rPr lang="en-US" altLang="zh-CN" sz="2000" b="0" dirty="0" smtClean="0"/>
              <a:t>(c)</a:t>
            </a:r>
            <a:r>
              <a:rPr lang="zh-CN" altLang="en-US" sz="2000" b="0" dirty="0" smtClean="0"/>
              <a:t>两场相嵌；</a:t>
            </a:r>
            <a:r>
              <a:rPr lang="en-US" altLang="zh-CN" sz="2000" b="0" dirty="0" smtClean="0"/>
              <a:t>(d)</a:t>
            </a:r>
            <a:r>
              <a:rPr lang="zh-CN" altLang="en-US" sz="2000" b="0" dirty="0" smtClean="0"/>
              <a:t>行、场扫描电流波形</a:t>
            </a:r>
            <a:endParaRPr lang="en-US" altLang="zh-CN" sz="2000" b="0" dirty="0" smtClean="0"/>
          </a:p>
          <a:p>
            <a:pPr>
              <a:lnSpc>
                <a:spcPct val="150000"/>
              </a:lnSpc>
            </a:pPr>
            <a:r>
              <a:rPr lang="zh-CN" altLang="en-US" sz="2000" b="0" dirty="0" smtClean="0"/>
              <a:t>行、场逆程扫描时间均忽略不计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隔行扫描演示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  <p:controls>
      <p:control spid="1411074" name="ShockwaveFlash1" r:id="rId2" imgW="7777402" imgH="4823878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隔行扫描的总行数限制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083568"/>
            <a:ext cx="7620000" cy="1481336"/>
          </a:xfrm>
        </p:spPr>
        <p:txBody>
          <a:bodyPr/>
          <a:lstStyle/>
          <a:p>
            <a:r>
              <a:rPr lang="zh-CN" altLang="en-US" sz="2800" dirty="0" smtClean="0"/>
              <a:t>隔行扫描总行数一般为奇数，为什么不能为偶数呢？</a:t>
            </a:r>
            <a:endParaRPr lang="en-US" altLang="zh-CN" sz="2800" dirty="0" smtClean="0"/>
          </a:p>
          <a:p>
            <a:r>
              <a:rPr lang="zh-CN" altLang="en-US" sz="2800" dirty="0" smtClean="0"/>
              <a:t>奇、偶两场扫描锯齿波电流就必须有所不同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335298" name="Object 5"/>
          <p:cNvGraphicFramePr>
            <a:graphicFrameLocks noChangeAspect="1"/>
          </p:cNvGraphicFramePr>
          <p:nvPr/>
        </p:nvGraphicFramePr>
        <p:xfrm>
          <a:off x="618072" y="2492896"/>
          <a:ext cx="7986376" cy="2952328"/>
        </p:xfrm>
        <a:graphic>
          <a:graphicData uri="http://schemas.openxmlformats.org/presentationml/2006/ole">
            <p:oleObj spid="_x0000_s1335298" name="VISIO" r:id="rId3" imgW="3368880" imgH="124524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31640" y="5949280"/>
            <a:ext cx="7344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15616" y="5445224"/>
            <a:ext cx="7344816" cy="951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 smtClean="0"/>
              <a:t>偶数场与奇数场扫描电流振幅相差</a:t>
            </a:r>
            <a:r>
              <a:rPr lang="en-US" altLang="zh-CN" sz="2000" b="0" i="1" dirty="0" err="1" smtClean="0"/>
              <a:t>Δi</a:t>
            </a:r>
            <a:r>
              <a:rPr lang="en-US" altLang="zh-CN" sz="2000" b="0" baseline="-25000" dirty="0" err="1" smtClean="0"/>
              <a:t>V</a:t>
            </a:r>
            <a:r>
              <a:rPr lang="zh-CN" altLang="en-US" sz="2000" b="0" dirty="0" smtClean="0"/>
              <a:t>，当奇数场扫描结束时，电流并不下降到零而是保持一定数值</a:t>
            </a:r>
            <a:r>
              <a:rPr lang="en-US" altLang="zh-CN" sz="2000" b="0" i="1" dirty="0" err="1" smtClean="0"/>
              <a:t>Δi</a:t>
            </a:r>
            <a:r>
              <a:rPr lang="en-US" altLang="zh-CN" sz="2000" b="0" baseline="-25000" dirty="0" err="1" smtClean="0"/>
              <a:t>V</a:t>
            </a:r>
            <a:endParaRPr lang="zh-CN" altLang="en-US" sz="2000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1640" y="404664"/>
            <a:ext cx="7453064" cy="1008112"/>
          </a:xfrm>
        </p:spPr>
        <p:txBody>
          <a:bodyPr/>
          <a:lstStyle/>
          <a:p>
            <a:r>
              <a:rPr lang="zh-CN" altLang="en-US" dirty="0" smtClean="0"/>
              <a:t>我国广播电视扫描参数（</a:t>
            </a:r>
            <a:r>
              <a:rPr lang="en-US" altLang="zh-CN" dirty="0" smtClean="0"/>
              <a:t>PAL</a:t>
            </a:r>
            <a:r>
              <a:rPr lang="zh-CN" altLang="en-US" dirty="0" smtClean="0"/>
              <a:t>制）倒相正交平衡调幅制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536724"/>
            <a:ext cx="7620000" cy="4700588"/>
          </a:xfrm>
        </p:spPr>
        <p:txBody>
          <a:bodyPr/>
          <a:lstStyle/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行周期：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H</a:t>
            </a:r>
            <a:r>
              <a:rPr lang="en-US" altLang="zh-CN" sz="2400" dirty="0" smtClean="0">
                <a:latin typeface="+mn-ea"/>
              </a:rPr>
              <a:t>=64μs</a:t>
            </a:r>
            <a:r>
              <a:rPr lang="zh-CN" altLang="en-US" sz="2400" dirty="0" smtClean="0">
                <a:latin typeface="+mn-ea"/>
              </a:rPr>
              <a:t>；行频：</a:t>
            </a:r>
            <a:r>
              <a:rPr lang="en-US" altLang="zh-CN" sz="2400" i="1" dirty="0" err="1" smtClean="0">
                <a:latin typeface="+mn-ea"/>
              </a:rPr>
              <a:t>f</a:t>
            </a:r>
            <a:r>
              <a:rPr lang="en-US" altLang="zh-CN" sz="2400" baseline="-25000" dirty="0" err="1" smtClean="0">
                <a:latin typeface="+mn-ea"/>
              </a:rPr>
              <a:t>H</a:t>
            </a:r>
            <a:r>
              <a:rPr lang="en-US" altLang="zh-CN" sz="2400" dirty="0" smtClean="0">
                <a:latin typeface="+mn-ea"/>
              </a:rPr>
              <a:t>=15625Hz</a:t>
            </a:r>
            <a:r>
              <a:rPr lang="zh-CN" altLang="en-US" sz="2400" dirty="0" smtClean="0">
                <a:latin typeface="+mn-ea"/>
              </a:rPr>
              <a:t>；</a:t>
            </a:r>
            <a:endParaRPr lang="en-US" altLang="zh-CN" sz="2400" dirty="0" smtClean="0">
              <a:latin typeface="+mn-ea"/>
            </a:endParaRPr>
          </a:p>
          <a:p>
            <a:pPr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latin typeface="+mn-ea"/>
              </a:rPr>
              <a:t>其中 行正程：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SH</a:t>
            </a:r>
            <a:r>
              <a:rPr lang="en-US" altLang="zh-CN" sz="2400" dirty="0" smtClean="0">
                <a:latin typeface="+mn-ea"/>
              </a:rPr>
              <a:t>=52μs</a:t>
            </a:r>
            <a:r>
              <a:rPr lang="zh-CN" altLang="en-US" sz="2400" dirty="0" smtClean="0">
                <a:latin typeface="+mn-ea"/>
              </a:rPr>
              <a:t>；行逆程：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RH</a:t>
            </a:r>
            <a:r>
              <a:rPr lang="en-US" altLang="zh-CN" sz="2400" dirty="0" smtClean="0">
                <a:latin typeface="+mn-ea"/>
              </a:rPr>
              <a:t>=12μs</a:t>
            </a:r>
            <a:r>
              <a:rPr lang="zh-CN" altLang="en-US" sz="2400" dirty="0" smtClean="0">
                <a:latin typeface="+mn-ea"/>
              </a:rPr>
              <a:t></a:t>
            </a: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场周期：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V</a:t>
            </a:r>
            <a:r>
              <a:rPr lang="en-US" altLang="zh-CN" sz="2400" dirty="0" smtClean="0">
                <a:latin typeface="+mn-ea"/>
              </a:rPr>
              <a:t>=20ms</a:t>
            </a:r>
            <a:r>
              <a:rPr lang="zh-CN" altLang="en-US" sz="2400" dirty="0" smtClean="0">
                <a:latin typeface="+mn-ea"/>
              </a:rPr>
              <a:t>；场频：</a:t>
            </a:r>
            <a:r>
              <a:rPr lang="en-US" altLang="zh-CN" sz="2400" i="1" dirty="0" err="1" smtClean="0">
                <a:latin typeface="+mn-ea"/>
              </a:rPr>
              <a:t>f</a:t>
            </a:r>
            <a:r>
              <a:rPr lang="en-US" altLang="zh-CN" sz="2400" baseline="-25000" dirty="0" err="1" smtClean="0">
                <a:latin typeface="+mn-ea"/>
              </a:rPr>
              <a:t>V</a:t>
            </a:r>
            <a:r>
              <a:rPr lang="en-US" altLang="zh-CN" sz="2400" dirty="0" smtClean="0">
                <a:latin typeface="+mn-ea"/>
              </a:rPr>
              <a:t>=50Hz</a:t>
            </a:r>
            <a:r>
              <a:rPr lang="zh-CN" altLang="en-US" sz="2400" dirty="0" smtClean="0">
                <a:latin typeface="+mn-ea"/>
              </a:rPr>
              <a:t></a:t>
            </a:r>
          </a:p>
          <a:p>
            <a:pPr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latin typeface="+mn-ea"/>
              </a:rPr>
              <a:t>其中 场正程：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SV</a:t>
            </a:r>
            <a:r>
              <a:rPr lang="en-US" altLang="zh-CN" sz="2400" dirty="0" smtClean="0">
                <a:latin typeface="+mn-ea"/>
              </a:rPr>
              <a:t>=18.4ms</a:t>
            </a:r>
            <a:r>
              <a:rPr lang="zh-CN" altLang="en-US" sz="2400" dirty="0" smtClean="0">
                <a:latin typeface="+mn-ea"/>
              </a:rPr>
              <a:t>；场逆程：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RV</a:t>
            </a:r>
            <a:r>
              <a:rPr lang="en-US" altLang="zh-CN" sz="2400" dirty="0" smtClean="0">
                <a:latin typeface="+mn-ea"/>
              </a:rPr>
              <a:t>=1.6ms</a:t>
            </a:r>
            <a:endParaRPr lang="zh-CN" altLang="en-US" sz="2400" dirty="0" smtClean="0">
              <a:latin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帧周期：</a:t>
            </a:r>
            <a:r>
              <a:rPr lang="en-US" altLang="zh-CN" sz="2400" i="1" dirty="0" smtClean="0">
                <a:latin typeface="+mn-ea"/>
              </a:rPr>
              <a:t>T</a:t>
            </a:r>
            <a:r>
              <a:rPr lang="en-US" altLang="zh-CN" sz="2400" baseline="-25000" dirty="0" smtClean="0">
                <a:latin typeface="+mn-ea"/>
              </a:rPr>
              <a:t>Z</a:t>
            </a:r>
            <a:r>
              <a:rPr lang="en-US" altLang="zh-CN" sz="2400" dirty="0" smtClean="0">
                <a:latin typeface="+mn-ea"/>
              </a:rPr>
              <a:t>=40ms</a:t>
            </a:r>
            <a:r>
              <a:rPr lang="zh-CN" altLang="en-US" sz="2400" dirty="0" smtClean="0">
                <a:latin typeface="+mn-ea"/>
              </a:rPr>
              <a:t>；每帧行数：</a:t>
            </a:r>
            <a:r>
              <a:rPr lang="en-US" altLang="zh-CN" sz="2400" dirty="0" smtClean="0">
                <a:latin typeface="+mn-ea"/>
              </a:rPr>
              <a:t>Z=625</a:t>
            </a:r>
            <a:r>
              <a:rPr lang="zh-CN" altLang="en-US" sz="2400" dirty="0" smtClean="0">
                <a:latin typeface="+mn-ea"/>
              </a:rPr>
              <a:t>行</a:t>
            </a:r>
            <a:endParaRPr lang="en-US" altLang="zh-CN" sz="2400" dirty="0" smtClean="0">
              <a:latin typeface="+mn-ea"/>
            </a:endParaRPr>
          </a:p>
          <a:p>
            <a:pPr algn="just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latin typeface="+mn-ea"/>
              </a:rPr>
              <a:t>其中 正程</a:t>
            </a:r>
            <a:r>
              <a:rPr lang="en-US" altLang="zh-CN" sz="2400" dirty="0" smtClean="0">
                <a:latin typeface="+mn-ea"/>
              </a:rPr>
              <a:t>575</a:t>
            </a:r>
            <a:r>
              <a:rPr lang="zh-CN" altLang="en-US" sz="2400" dirty="0" smtClean="0">
                <a:latin typeface="+mn-ea"/>
              </a:rPr>
              <a:t>行，逆程</a:t>
            </a:r>
            <a:r>
              <a:rPr lang="en-US" altLang="zh-CN" sz="2400" dirty="0" smtClean="0">
                <a:latin typeface="+mn-ea"/>
              </a:rPr>
              <a:t>50</a:t>
            </a:r>
            <a:r>
              <a:rPr lang="zh-CN" altLang="en-US" sz="2400" dirty="0" smtClean="0">
                <a:latin typeface="+mn-ea"/>
              </a:rPr>
              <a:t>行；帧频：</a:t>
            </a:r>
            <a:r>
              <a:rPr lang="en-US" altLang="zh-CN" sz="2400" i="1" dirty="0" err="1" smtClean="0">
                <a:latin typeface="+mn-ea"/>
              </a:rPr>
              <a:t>f</a:t>
            </a:r>
            <a:r>
              <a:rPr lang="en-US" altLang="zh-CN" sz="2400" baseline="-25000" dirty="0" err="1" smtClean="0">
                <a:latin typeface="+mn-ea"/>
              </a:rPr>
              <a:t>Z</a:t>
            </a:r>
            <a:r>
              <a:rPr lang="en-US" altLang="zh-CN" sz="2400" dirty="0" smtClean="0">
                <a:latin typeface="+mn-ea"/>
              </a:rPr>
              <a:t>=25Hz</a:t>
            </a:r>
            <a:endParaRPr lang="zh-CN" altLang="en-US" sz="2400" dirty="0" smtClean="0">
              <a:latin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每场行数：</a:t>
            </a:r>
            <a:r>
              <a:rPr lang="en-US" altLang="zh-CN" sz="2400" dirty="0" smtClean="0">
                <a:latin typeface="+mn-ea"/>
              </a:rPr>
              <a:t>312.5</a:t>
            </a:r>
            <a:r>
              <a:rPr lang="zh-CN" altLang="en-US" sz="2400" dirty="0" smtClean="0">
                <a:latin typeface="+mn-ea"/>
              </a:rPr>
              <a:t>行（其中：正程</a:t>
            </a:r>
            <a:r>
              <a:rPr lang="en-US" altLang="zh-CN" sz="2400" dirty="0" smtClean="0">
                <a:latin typeface="+mn-ea"/>
              </a:rPr>
              <a:t>287.5</a:t>
            </a:r>
            <a:r>
              <a:rPr lang="zh-CN" altLang="en-US" sz="2400" dirty="0" smtClean="0">
                <a:latin typeface="+mn-ea"/>
              </a:rPr>
              <a:t>行，逆程</a:t>
            </a:r>
            <a:r>
              <a:rPr lang="en-US" altLang="zh-CN" sz="2400" dirty="0" smtClean="0">
                <a:latin typeface="+mn-ea"/>
              </a:rPr>
              <a:t>25</a:t>
            </a:r>
            <a:r>
              <a:rPr lang="zh-CN" altLang="en-US" sz="2400" dirty="0" smtClean="0">
                <a:latin typeface="+mn-ea"/>
              </a:rPr>
              <a:t>行）</a:t>
            </a:r>
            <a:endParaRPr lang="en-US" altLang="zh-CN" sz="2400" dirty="0" smtClean="0">
              <a:latin typeface="+mn-ea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en-US" sz="2400" dirty="0" smtClean="0">
                <a:latin typeface="+mn-ea"/>
              </a:rPr>
              <a:t>颜色模型：</a:t>
            </a:r>
            <a:r>
              <a:rPr lang="en-US" altLang="zh-CN" sz="2400" dirty="0" smtClean="0">
                <a:latin typeface="+mn-ea"/>
              </a:rPr>
              <a:t>YUV</a:t>
            </a:r>
            <a:endParaRPr lang="zh-CN" altLang="en-US" sz="2400" dirty="0">
              <a:latin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电视的对比度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052736"/>
            <a:ext cx="8280920" cy="5184576"/>
          </a:xfrm>
        </p:spPr>
        <p:txBody>
          <a:bodyPr/>
          <a:lstStyle/>
          <a:p>
            <a:r>
              <a:rPr lang="zh-CN" altLang="en-US" sz="2800" dirty="0" smtClean="0"/>
              <a:t>对比度：客观景物的最大亮度与最小亮度之比</a:t>
            </a:r>
            <a:endParaRPr lang="en-US" altLang="zh-CN" sz="2800" dirty="0" smtClean="0"/>
          </a:p>
          <a:p>
            <a:r>
              <a:rPr lang="zh-CN" altLang="en-US" sz="2800" dirty="0" smtClean="0"/>
              <a:t>影响因素</a:t>
            </a:r>
            <a:endParaRPr lang="en-US" altLang="zh-CN" sz="2800" dirty="0" smtClean="0"/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周围的环境亮度</a:t>
            </a:r>
            <a:r>
              <a:rPr lang="en-US" altLang="zh-CN" sz="2400" i="1" dirty="0" smtClean="0"/>
              <a:t>B</a:t>
            </a:r>
            <a:r>
              <a:rPr lang="en-US" altLang="zh-CN" sz="2400" baseline="-25000" dirty="0" smtClean="0"/>
              <a:t>D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 smtClean="0"/>
              <a:t>显像管的最大亮度</a:t>
            </a:r>
            <a:r>
              <a:rPr lang="en-US" altLang="zh-CN" sz="2400" i="1" dirty="0" err="1" smtClean="0"/>
              <a:t>B</a:t>
            </a:r>
            <a:r>
              <a:rPr lang="en-US" altLang="zh-CN" sz="2400" baseline="-25000" dirty="0" err="1" smtClean="0"/>
              <a:t>max</a:t>
            </a:r>
            <a:r>
              <a:rPr lang="zh-CN" altLang="en-US" sz="2400" dirty="0" smtClean="0"/>
              <a:t>和最小亮度</a:t>
            </a:r>
            <a:r>
              <a:rPr lang="en-US" altLang="zh-CN" sz="2400" i="1" dirty="0" err="1" smtClean="0"/>
              <a:t>B</a:t>
            </a:r>
            <a:r>
              <a:rPr lang="en-US" altLang="zh-CN" sz="2400" baseline="-25000" dirty="0" err="1" smtClean="0"/>
              <a:t>min</a:t>
            </a:r>
            <a:endParaRPr lang="en-US" altLang="zh-CN" sz="2400" baseline="-25000" dirty="0" smtClean="0"/>
          </a:p>
          <a:p>
            <a:r>
              <a:rPr lang="zh-CN" altLang="en-US" sz="2800" dirty="0" smtClean="0"/>
              <a:t>周围环境越亮，电视图像的对比度就越低</a:t>
            </a:r>
            <a:endParaRPr lang="en-US" altLang="zh-CN" sz="2800" dirty="0" smtClean="0"/>
          </a:p>
          <a:p>
            <a:r>
              <a:rPr lang="zh-CN" altLang="en-US" sz="2800" dirty="0" smtClean="0"/>
              <a:t>人眼对周围环境和感觉有很强的适应性，在不同的背景亮度时，人眼对亮度的主观感觉和视觉范围是不一样的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实况转播时，实际现场亮度范围可达</a:t>
            </a:r>
            <a:r>
              <a:rPr lang="en-US" altLang="zh-CN" sz="2400" dirty="0" smtClean="0"/>
              <a:t>200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万</a:t>
            </a:r>
            <a:r>
              <a:rPr lang="en-US" altLang="zh-CN" sz="2400" dirty="0" smtClean="0"/>
              <a:t>nit</a:t>
            </a:r>
          </a:p>
          <a:p>
            <a:pPr lvl="1"/>
            <a:r>
              <a:rPr lang="zh-CN" altLang="en-US" sz="2400" dirty="0" smtClean="0"/>
              <a:t>电视屏幕上的亮度范围仅为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～</a:t>
            </a:r>
            <a:r>
              <a:rPr lang="en-US" altLang="zh-CN" sz="2400" dirty="0" smtClean="0"/>
              <a:t>200nit</a:t>
            </a:r>
            <a:r>
              <a:rPr lang="zh-CN" altLang="en-US" sz="2400" dirty="0" smtClean="0"/>
              <a:t>（设</a:t>
            </a:r>
            <a:r>
              <a:rPr lang="en-US" altLang="zh-CN" sz="2400" i="1" dirty="0" smtClean="0"/>
              <a:t>B</a:t>
            </a:r>
            <a:r>
              <a:rPr lang="en-US" altLang="zh-CN" sz="2400" baseline="-25000" dirty="0" smtClean="0"/>
              <a:t>D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30nit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对比度相同，都为</a:t>
            </a:r>
            <a:r>
              <a:rPr lang="en-US" altLang="zh-CN" sz="2400" dirty="0" smtClean="0"/>
              <a:t>100</a:t>
            </a:r>
            <a:r>
              <a:rPr lang="zh-CN" altLang="en-US" sz="2400" dirty="0" smtClean="0"/>
              <a:t>，人眼仍有真实的主观亮度感觉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336322" name="Object 4"/>
          <p:cNvGraphicFramePr>
            <a:graphicFrameLocks noChangeAspect="1"/>
          </p:cNvGraphicFramePr>
          <p:nvPr/>
        </p:nvGraphicFramePr>
        <p:xfrm>
          <a:off x="4788024" y="1682825"/>
          <a:ext cx="3733800" cy="954087"/>
        </p:xfrm>
        <a:graphic>
          <a:graphicData uri="http://schemas.openxmlformats.org/presentationml/2006/ole">
            <p:oleObj spid="_x0000_s1336322" name="Equation" r:id="rId4" imgW="168876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电视像素的顺序传送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3933056"/>
            <a:ext cx="8136904" cy="2304256"/>
          </a:xfrm>
        </p:spPr>
        <p:txBody>
          <a:bodyPr/>
          <a:lstStyle/>
          <a:p>
            <a:r>
              <a:rPr lang="zh-CN" altLang="en-US" sz="2400" dirty="0" smtClean="0"/>
              <a:t>顺序传送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利用人眼的视觉暂留效应与发光材料的余辉特性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是构成现代电视系统的基础，称为顺序传送系统</a:t>
            </a:r>
            <a:endParaRPr lang="en-US" altLang="zh-CN" sz="2400" dirty="0" smtClean="0"/>
          </a:p>
          <a:p>
            <a:r>
              <a:rPr lang="zh-CN" altLang="en-US" sz="2400" dirty="0" smtClean="0"/>
              <a:t>光电元件板：</a:t>
            </a:r>
            <a:r>
              <a:rPr lang="zh-CN" altLang="zh-CN" sz="2400" dirty="0" smtClean="0"/>
              <a:t>光学图像转换成由大量像素组成的电信号</a:t>
            </a:r>
            <a:endParaRPr lang="en-US" altLang="zh-CN" sz="2400" dirty="0" smtClean="0"/>
          </a:p>
          <a:p>
            <a:r>
              <a:rPr lang="zh-CN" altLang="en-US" sz="2400" dirty="0" smtClean="0"/>
              <a:t>电光元件板：电信号转换成相应的光学图像信号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150978" name="Object 2"/>
          <p:cNvGraphicFramePr>
            <a:graphicFrameLocks noChangeAspect="1"/>
          </p:cNvGraphicFramePr>
          <p:nvPr/>
        </p:nvGraphicFramePr>
        <p:xfrm>
          <a:off x="345504" y="592956"/>
          <a:ext cx="8763000" cy="3340100"/>
        </p:xfrm>
        <a:graphic>
          <a:graphicData uri="http://schemas.openxmlformats.org/presentationml/2006/ole">
            <p:oleObj spid="_x0000_s1150978" name="VISIO" r:id="rId3" imgW="5184720" imgH="197568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图像尺寸与几何相似性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宽高比：</a:t>
            </a:r>
            <a:r>
              <a:rPr lang="en-US" altLang="zh-CN" dirty="0" smtClean="0"/>
              <a:t>4/3</a:t>
            </a:r>
          </a:p>
          <a:p>
            <a:r>
              <a:rPr lang="zh-CN" altLang="en-US" dirty="0" smtClean="0"/>
              <a:t>屏幕尺寸：用对角线长度表示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cm</a:t>
            </a:r>
            <a:r>
              <a:rPr lang="zh-CN" altLang="en-US" dirty="0" smtClean="0"/>
              <a:t>或</a:t>
            </a:r>
            <a:r>
              <a:rPr lang="en-US" altLang="zh-CN" dirty="0" smtClean="0"/>
              <a:t>in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1in=2.54cm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几何相似性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重现图像与实际景象形状相似、比例一致</a:t>
            </a:r>
            <a:endParaRPr lang="en-US" altLang="zh-CN" dirty="0" smtClean="0"/>
          </a:p>
          <a:p>
            <a:r>
              <a:rPr lang="zh-CN" altLang="en-US" dirty="0" smtClean="0"/>
              <a:t>图像失真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分为非线性失真与几何失真两种情况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电视图像的非线性失真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412098" name="Object 5"/>
          <p:cNvGraphicFramePr>
            <a:graphicFrameLocks noChangeAspect="1"/>
          </p:cNvGraphicFramePr>
          <p:nvPr/>
        </p:nvGraphicFramePr>
        <p:xfrm>
          <a:off x="-43095" y="1362130"/>
          <a:ext cx="9079591" cy="3363014"/>
        </p:xfrm>
        <a:graphic>
          <a:graphicData uri="http://schemas.openxmlformats.org/presentationml/2006/ole">
            <p:oleObj spid="_x0000_s1412098" name="VISIO" r:id="rId3" imgW="4677120" imgH="173124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691680" y="4767535"/>
            <a:ext cx="540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(a)</a:t>
            </a:r>
            <a:r>
              <a:rPr lang="zh-CN" altLang="en-US" dirty="0" smtClean="0"/>
              <a:t>不失真；</a:t>
            </a:r>
            <a:r>
              <a:rPr lang="en-US" altLang="zh-CN" dirty="0" smtClean="0"/>
              <a:t>(b)</a:t>
            </a:r>
            <a:r>
              <a:rPr lang="en-US" altLang="zh-CN" i="1" dirty="0" err="1" smtClean="0"/>
              <a:t>i</a:t>
            </a:r>
            <a:r>
              <a:rPr lang="en-US" altLang="zh-CN" baseline="-25000" dirty="0" err="1" smtClean="0"/>
              <a:t>YH</a:t>
            </a:r>
            <a:r>
              <a:rPr lang="zh-CN" altLang="en-US" dirty="0" smtClean="0"/>
              <a:t>失真；</a:t>
            </a:r>
            <a:r>
              <a:rPr lang="en-US" altLang="zh-CN" dirty="0" smtClean="0"/>
              <a:t>(c)</a:t>
            </a:r>
            <a:r>
              <a:rPr lang="en-US" altLang="zh-CN" i="1" dirty="0" err="1" smtClean="0"/>
              <a:t>i</a:t>
            </a:r>
            <a:r>
              <a:rPr lang="en-US" altLang="zh-CN" baseline="-25000" dirty="0" err="1" smtClean="0"/>
              <a:t>YV</a:t>
            </a:r>
            <a:r>
              <a:rPr lang="zh-CN" altLang="en-US" dirty="0" smtClean="0"/>
              <a:t>失真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电视图像的几何失真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413122" name="Object 5"/>
          <p:cNvGraphicFramePr>
            <a:graphicFrameLocks noChangeAspect="1"/>
          </p:cNvGraphicFramePr>
          <p:nvPr/>
        </p:nvGraphicFramePr>
        <p:xfrm>
          <a:off x="487810" y="1628800"/>
          <a:ext cx="8260654" cy="2232248"/>
        </p:xfrm>
        <a:graphic>
          <a:graphicData uri="http://schemas.openxmlformats.org/presentationml/2006/ole">
            <p:oleObj spid="_x0000_s1413122" name="VISIO" r:id="rId3" imgW="4717800" imgH="127548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331640" y="4407495"/>
            <a:ext cx="7045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(a)</a:t>
            </a:r>
            <a:r>
              <a:rPr lang="zh-CN" altLang="en-US" dirty="0" smtClean="0"/>
              <a:t>枕形失真；</a:t>
            </a:r>
            <a:r>
              <a:rPr lang="en-US" altLang="zh-CN" dirty="0" smtClean="0"/>
              <a:t>(b)</a:t>
            </a:r>
            <a:r>
              <a:rPr lang="zh-CN" altLang="en-US" dirty="0" smtClean="0"/>
              <a:t>桶形失真；</a:t>
            </a:r>
            <a:r>
              <a:rPr lang="en-US" altLang="zh-CN" dirty="0" smtClean="0"/>
              <a:t>(c)</a:t>
            </a:r>
            <a:r>
              <a:rPr lang="zh-CN" altLang="en-US" dirty="0" smtClean="0"/>
              <a:t>平行四边形失真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电视的频带宽度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124744"/>
            <a:ext cx="7620000" cy="4875436"/>
          </a:xfrm>
        </p:spPr>
        <p:txBody>
          <a:bodyPr/>
          <a:lstStyle/>
          <a:p>
            <a:r>
              <a:rPr lang="zh-CN" altLang="en-US" sz="2800" dirty="0" smtClean="0"/>
              <a:t>像素数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一帧图像的有效扫描行数为</a:t>
            </a:r>
            <a:r>
              <a:rPr lang="en-US" altLang="zh-CN" sz="2400" dirty="0" smtClean="0"/>
              <a:t>575</a:t>
            </a:r>
            <a:r>
              <a:rPr lang="zh-CN" altLang="en-US" sz="2400" dirty="0" smtClean="0"/>
              <a:t>行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扫描行数为</a:t>
            </a:r>
            <a:r>
              <a:rPr lang="en-US" altLang="zh-CN" sz="2000" dirty="0" smtClean="0"/>
              <a:t>625</a:t>
            </a:r>
            <a:r>
              <a:rPr lang="zh-CN" altLang="en-US" sz="2000" dirty="0" smtClean="0"/>
              <a:t>行，其中正程</a:t>
            </a:r>
            <a:r>
              <a:rPr lang="en-US" altLang="zh-CN" sz="2000" dirty="0" smtClean="0"/>
              <a:t>575</a:t>
            </a:r>
            <a:r>
              <a:rPr lang="zh-CN" altLang="en-US" sz="2000" dirty="0" smtClean="0"/>
              <a:t>行，逆程</a:t>
            </a:r>
            <a:r>
              <a:rPr lang="en-US" altLang="zh-CN" sz="2000" dirty="0" smtClean="0"/>
              <a:t>50</a:t>
            </a:r>
            <a:r>
              <a:rPr lang="zh-CN" altLang="en-US" sz="2000" dirty="0" smtClean="0"/>
              <a:t>行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一般电视机屏幕的宽高比为</a:t>
            </a:r>
            <a:r>
              <a:rPr lang="en-US" altLang="zh-CN" sz="2400" dirty="0" smtClean="0"/>
              <a:t>4∶3</a:t>
            </a:r>
          </a:p>
          <a:p>
            <a:pPr lvl="1"/>
            <a:r>
              <a:rPr lang="zh-CN" altLang="en-US" sz="2400" dirty="0" smtClean="0"/>
              <a:t>一帧图像的总像素个数约为</a:t>
            </a:r>
            <a:endParaRPr lang="en-US" altLang="zh-CN" sz="2400" dirty="0" smtClean="0"/>
          </a:p>
          <a:p>
            <a:r>
              <a:rPr lang="zh-CN" altLang="en-US" sz="2800" dirty="0" smtClean="0"/>
              <a:t>频带宽度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考虑变化最快的图像：一幅左右相邻像素均为黑白交替的脉冲信号画面，每两个像素为一个脉冲信号变化周期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25</a:t>
            </a:r>
            <a:r>
              <a:rPr lang="zh-CN" altLang="en-US" sz="2400" dirty="0" smtClean="0"/>
              <a:t>帧</a:t>
            </a:r>
            <a:r>
              <a:rPr lang="en-US" altLang="zh-CN" sz="2400" dirty="0" smtClean="0"/>
              <a:t>/s</a:t>
            </a:r>
          </a:p>
          <a:p>
            <a:pPr lvl="1"/>
            <a:r>
              <a:rPr lang="zh-CN" altLang="en-US" sz="2400" dirty="0" smtClean="0"/>
              <a:t>该图像的最高频率为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337346" name="Object 4"/>
          <p:cNvGraphicFramePr>
            <a:graphicFrameLocks noChangeAspect="1"/>
          </p:cNvGraphicFramePr>
          <p:nvPr/>
        </p:nvGraphicFramePr>
        <p:xfrm>
          <a:off x="5237163" y="2852936"/>
          <a:ext cx="3911600" cy="509588"/>
        </p:xfrm>
        <a:graphic>
          <a:graphicData uri="http://schemas.openxmlformats.org/presentationml/2006/ole">
            <p:oleObj spid="_x0000_s1337346" name="公式" r:id="rId3" imgW="1562040" imgH="203040" progId="Equation.3">
              <p:embed/>
            </p:oleObj>
          </a:graphicData>
        </a:graphic>
      </p:graphicFrame>
      <p:graphicFrame>
        <p:nvGraphicFramePr>
          <p:cNvPr id="1337347" name="Object 4"/>
          <p:cNvGraphicFramePr>
            <a:graphicFrameLocks noChangeAspect="1"/>
          </p:cNvGraphicFramePr>
          <p:nvPr/>
        </p:nvGraphicFramePr>
        <p:xfrm>
          <a:off x="4231704" y="5077866"/>
          <a:ext cx="4876800" cy="1087438"/>
        </p:xfrm>
        <a:graphic>
          <a:graphicData uri="http://schemas.openxmlformats.org/presentationml/2006/ole">
            <p:oleObj spid="_x0000_s1337347" name="Equation" r:id="rId4" imgW="187956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60648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电视的清晰度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836712"/>
            <a:ext cx="8064896" cy="5019452"/>
          </a:xfrm>
        </p:spPr>
        <p:txBody>
          <a:bodyPr/>
          <a:lstStyle/>
          <a:p>
            <a:r>
              <a:rPr lang="zh-CN" altLang="en-US" sz="2400" dirty="0" smtClean="0"/>
              <a:t>分解力：电视系统传送图像细节的能力</a:t>
            </a:r>
            <a:endParaRPr lang="en-US" altLang="zh-CN" sz="2400" dirty="0" smtClean="0"/>
          </a:p>
          <a:p>
            <a:r>
              <a:rPr lang="zh-CN" altLang="en-US" sz="2400" dirty="0" smtClean="0"/>
              <a:t>清晰度：人眼主观感觉到的图像细节的清晰程度</a:t>
            </a:r>
            <a:endParaRPr lang="en-US" altLang="zh-CN" sz="2400" dirty="0" smtClean="0"/>
          </a:p>
          <a:p>
            <a:r>
              <a:rPr lang="zh-CN" altLang="en-US" sz="2400" dirty="0" smtClean="0"/>
              <a:t>清晰度与分解力二者</a:t>
            </a:r>
            <a:r>
              <a:rPr lang="zh-CN" altLang="en-US" sz="2400" dirty="0" smtClean="0"/>
              <a:t>是紧密相关的，是从主、客观两个方面对同一个问题的阐述和评价。</a:t>
            </a:r>
            <a:endParaRPr lang="en-US" altLang="zh-CN" sz="2400" dirty="0" smtClean="0"/>
          </a:p>
          <a:p>
            <a:r>
              <a:rPr lang="zh-CN" altLang="en-US" sz="2400" dirty="0" smtClean="0"/>
              <a:t>电视的清晰度 一般用垂直方向和水平方向的分解力来表示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垂直分解力</a:t>
            </a:r>
            <a:endParaRPr lang="en-US" altLang="zh-CN" sz="2400" dirty="0" smtClean="0"/>
          </a:p>
          <a:p>
            <a:pPr lvl="2"/>
            <a:r>
              <a:rPr lang="en-US" altLang="zh-CN" sz="2000" i="1" dirty="0" smtClean="0"/>
              <a:t>M </a:t>
            </a:r>
            <a:r>
              <a:rPr lang="en-US" altLang="zh-CN" sz="2000" dirty="0" smtClean="0"/>
              <a:t>=</a:t>
            </a:r>
            <a:r>
              <a:rPr lang="en-US" altLang="zh-CN" sz="2000" i="1" dirty="0" smtClean="0"/>
              <a:t>KZ</a:t>
            </a:r>
            <a:r>
              <a:rPr lang="en-US" altLang="zh-CN" sz="2000" dirty="0" smtClean="0"/>
              <a:t>′</a:t>
            </a:r>
          </a:p>
          <a:p>
            <a:pPr lvl="2"/>
            <a:r>
              <a:rPr lang="en-US" altLang="zh-CN" sz="2000" i="1" dirty="0" smtClean="0"/>
              <a:t>K</a:t>
            </a:r>
            <a:r>
              <a:rPr lang="zh-CN" altLang="en-US" sz="2000" dirty="0" smtClean="0"/>
              <a:t>值通常取</a:t>
            </a:r>
            <a:r>
              <a:rPr lang="en-US" altLang="zh-CN" sz="2000" dirty="0" smtClean="0"/>
              <a:t>0.5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之间，若取</a:t>
            </a:r>
            <a:r>
              <a:rPr lang="en-US" altLang="zh-CN" sz="2000" i="1" dirty="0" smtClean="0"/>
              <a:t>K</a:t>
            </a:r>
            <a:r>
              <a:rPr lang="en-US" altLang="zh-CN" sz="2000" dirty="0" smtClean="0"/>
              <a:t>=0.76</a:t>
            </a:r>
            <a:r>
              <a:rPr lang="zh-CN" altLang="en-US" sz="2000" dirty="0" smtClean="0"/>
              <a:t>，则有效垂直分解力</a:t>
            </a:r>
            <a:r>
              <a:rPr lang="en-US" altLang="zh-CN" sz="2000" i="1" dirty="0" smtClean="0"/>
              <a:t>M</a:t>
            </a:r>
            <a:r>
              <a:rPr lang="en-US" altLang="zh-CN" sz="2000" dirty="0" smtClean="0"/>
              <a:t>=0.76×575=437</a:t>
            </a:r>
            <a:r>
              <a:rPr lang="zh-CN" altLang="en-US" sz="2000" dirty="0" smtClean="0"/>
              <a:t>线</a:t>
            </a:r>
            <a:endParaRPr lang="en-US" altLang="zh-CN" sz="2000" dirty="0" smtClean="0"/>
          </a:p>
          <a:p>
            <a:pPr lvl="1"/>
            <a:r>
              <a:rPr lang="zh-CN" altLang="en-US" sz="2400" dirty="0" smtClean="0"/>
              <a:t>水平分解力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影响水平分解力的主要因素是电视系统的扫描电子束直径</a:t>
            </a:r>
            <a:endParaRPr lang="en-US" altLang="zh-CN" sz="200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多媒体技术基础</a:t>
            </a:r>
            <a:endParaRPr lang="en-US" altLang="zh-CN" dirty="0"/>
          </a:p>
        </p:txBody>
      </p:sp>
      <p:graphicFrame>
        <p:nvGraphicFramePr>
          <p:cNvPr id="1338370" name="Object 5"/>
          <p:cNvGraphicFramePr>
            <a:graphicFrameLocks noChangeAspect="1"/>
          </p:cNvGraphicFramePr>
          <p:nvPr/>
        </p:nvGraphicFramePr>
        <p:xfrm>
          <a:off x="1220688" y="5567511"/>
          <a:ext cx="5943600" cy="885825"/>
        </p:xfrm>
        <a:graphic>
          <a:graphicData uri="http://schemas.openxmlformats.org/presentationml/2006/ole">
            <p:oleObj spid="_x0000_s1338370" name="Equation" r:id="rId3" imgW="2641320" imgH="393480" progId="Equation.3">
              <p:embed/>
            </p:oleObj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垂直分解力的几种情况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3212976"/>
            <a:ext cx="7620000" cy="3096344"/>
          </a:xfrm>
        </p:spPr>
        <p:txBody>
          <a:bodyPr/>
          <a:lstStyle/>
          <a:p>
            <a:r>
              <a:rPr lang="zh-CN" altLang="en-US" sz="2400" dirty="0" smtClean="0"/>
              <a:t>电视图像的垂直分解力受每帧显示行数</a:t>
            </a:r>
            <a:r>
              <a:rPr lang="en-US" altLang="zh-CN" sz="2400" dirty="0" smtClean="0"/>
              <a:t>Z</a:t>
            </a:r>
            <a:r>
              <a:rPr lang="zh-CN" altLang="en-US" sz="2400" dirty="0" smtClean="0"/>
              <a:t>的限制。理想条件下，</a:t>
            </a:r>
            <a:r>
              <a:rPr lang="en-US" altLang="zh-CN" sz="2400" dirty="0" smtClean="0"/>
              <a:t>M= Z</a:t>
            </a:r>
            <a:r>
              <a:rPr lang="zh-CN" altLang="en-US" sz="2400" dirty="0" smtClean="0"/>
              <a:t>。但实际上总是有</a:t>
            </a:r>
            <a:r>
              <a:rPr lang="en-US" altLang="zh-CN" sz="2400" dirty="0" smtClean="0"/>
              <a:t>M</a:t>
            </a:r>
            <a:r>
              <a:rPr lang="zh-CN" altLang="en-US" sz="2400" dirty="0" smtClean="0"/>
              <a:t>＜</a:t>
            </a:r>
            <a:r>
              <a:rPr lang="en-US" altLang="zh-CN" sz="2400" dirty="0" smtClean="0"/>
              <a:t>Z</a:t>
            </a:r>
          </a:p>
          <a:p>
            <a:r>
              <a:rPr lang="zh-CN" altLang="en-US" sz="2400" dirty="0" smtClean="0"/>
              <a:t>圆点表示正在扫描的电子束，扫描线具有一定的宽度（电子束具有一定的截面积），所以再现图象可以完全恢复第一列和第三列的原图形，而</a:t>
            </a:r>
            <a:r>
              <a:rPr lang="zh-CN" altLang="en-US" sz="2400" dirty="0" smtClean="0"/>
              <a:t>第二列</a:t>
            </a:r>
            <a:r>
              <a:rPr lang="zh-CN" altLang="en-US" sz="2400" dirty="0" smtClean="0"/>
              <a:t>则完全不能恢复了，第四列可以部分恢复</a:t>
            </a:r>
            <a:endParaRPr lang="en-US" altLang="zh-CN" sz="2400" dirty="0" smtClean="0"/>
          </a:p>
          <a:p>
            <a:r>
              <a:rPr lang="zh-CN" altLang="en-US" sz="2400" dirty="0" smtClean="0"/>
              <a:t>一般的图像总是具有一定的随机性，可以用</a:t>
            </a:r>
            <a:r>
              <a:rPr lang="en-US" altLang="zh-CN" sz="2400" dirty="0" smtClean="0"/>
              <a:t>M= </a:t>
            </a:r>
            <a:r>
              <a:rPr lang="en-US" altLang="zh-CN" sz="2400" dirty="0" err="1" smtClean="0"/>
              <a:t>kZ</a:t>
            </a:r>
            <a:r>
              <a:rPr lang="zh-CN" altLang="en-US" sz="2400" dirty="0" smtClean="0"/>
              <a:t>表示（</a:t>
            </a:r>
            <a:r>
              <a:rPr lang="en-US" altLang="zh-CN" sz="2400" dirty="0" smtClean="0"/>
              <a:t>k﹤1</a:t>
            </a:r>
            <a:r>
              <a:rPr lang="zh-CN" altLang="en-US" sz="2400" dirty="0" smtClean="0"/>
              <a:t>）。通常</a:t>
            </a:r>
            <a:r>
              <a:rPr lang="en-US" altLang="zh-CN" sz="2400" dirty="0" smtClean="0"/>
              <a:t>k=0.76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1425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1052736"/>
            <a:ext cx="6552728" cy="2102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人眼分辨图像细节能力的示意图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339394" name="Object 5"/>
          <p:cNvGraphicFramePr>
            <a:graphicFrameLocks noChangeAspect="1"/>
          </p:cNvGraphicFramePr>
          <p:nvPr/>
        </p:nvGraphicFramePr>
        <p:xfrm>
          <a:off x="3207568" y="932929"/>
          <a:ext cx="6477000" cy="3432175"/>
        </p:xfrm>
        <a:graphic>
          <a:graphicData uri="http://schemas.openxmlformats.org/presentationml/2006/ole">
            <p:oleObj spid="_x0000_s1339394" name="VISIO" r:id="rId3" imgW="2445120" imgH="129600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23528" y="1412776"/>
            <a:ext cx="33123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smtClean="0"/>
              <a:t>θ</a:t>
            </a:r>
            <a:r>
              <a:rPr lang="zh-CN" altLang="en-US" dirty="0" smtClean="0"/>
              <a:t>为分辨角（单位为分），定义人眼的分辨力为分辨角的倒数；</a:t>
            </a:r>
            <a:endParaRPr lang="en-US" altLang="zh-CN" dirty="0" smtClean="0"/>
          </a:p>
          <a:p>
            <a:r>
              <a:rPr lang="en-US" altLang="zh-CN" i="1" dirty="0" smtClean="0"/>
              <a:t>d</a:t>
            </a:r>
            <a:r>
              <a:rPr lang="zh-CN" altLang="en-US" dirty="0" smtClean="0"/>
              <a:t>为两个黑点之间的距离，即行距；</a:t>
            </a:r>
            <a:endParaRPr lang="en-US" altLang="zh-CN" dirty="0" smtClean="0"/>
          </a:p>
          <a:p>
            <a:r>
              <a:rPr lang="en-US" altLang="zh-CN" i="1" dirty="0" smtClean="0"/>
              <a:t>h</a:t>
            </a:r>
            <a:r>
              <a:rPr lang="zh-CN" altLang="en-US" dirty="0" smtClean="0"/>
              <a:t>为屏幕高度；</a:t>
            </a:r>
            <a:endParaRPr lang="en-US" altLang="zh-CN" dirty="0" smtClean="0"/>
          </a:p>
          <a:p>
            <a:r>
              <a:rPr lang="en-US" altLang="zh-CN" i="1" dirty="0" smtClean="0"/>
              <a:t>φ</a:t>
            </a:r>
            <a:r>
              <a:rPr lang="zh-CN" altLang="en-US" dirty="0" smtClean="0"/>
              <a:t>为视觉清楚区域张角；</a:t>
            </a:r>
            <a:endParaRPr lang="en-US" altLang="zh-CN" dirty="0" smtClean="0"/>
          </a:p>
          <a:p>
            <a:r>
              <a:rPr lang="en-US" altLang="zh-CN" i="1" dirty="0" smtClean="0"/>
              <a:t>L</a:t>
            </a:r>
            <a:r>
              <a:rPr lang="zh-CN" altLang="en-US" dirty="0" smtClean="0"/>
              <a:t>为最佳观看距离；</a:t>
            </a:r>
            <a:endParaRPr lang="en-US" altLang="zh-CN" dirty="0" smtClean="0"/>
          </a:p>
          <a:p>
            <a:r>
              <a:rPr lang="en-US" altLang="zh-CN" dirty="0" smtClean="0"/>
              <a:t>Z′</a:t>
            </a:r>
            <a:r>
              <a:rPr lang="zh-CN" altLang="en-US" dirty="0" smtClean="0"/>
              <a:t>为屏幕有效显示行数；</a:t>
            </a:r>
            <a:endParaRPr lang="en-US" altLang="zh-CN" dirty="0" smtClean="0"/>
          </a:p>
          <a:p>
            <a:r>
              <a:rPr lang="en-US" altLang="zh-CN" i="1" dirty="0" smtClean="0"/>
              <a:t>θ</a:t>
            </a:r>
            <a:r>
              <a:rPr lang="zh-CN" altLang="en-US" dirty="0" smtClean="0"/>
              <a:t>与行距</a:t>
            </a:r>
            <a:r>
              <a:rPr lang="en-US" altLang="zh-CN" i="1" dirty="0" smtClean="0"/>
              <a:t>d</a:t>
            </a:r>
            <a:r>
              <a:rPr lang="zh-CN" altLang="en-US" dirty="0" smtClean="0"/>
              <a:t>、距离</a:t>
            </a:r>
            <a:r>
              <a:rPr lang="en-US" altLang="zh-CN" i="1" dirty="0" smtClean="0"/>
              <a:t>L</a:t>
            </a:r>
            <a:r>
              <a:rPr lang="zh-CN" altLang="en-US" dirty="0" smtClean="0"/>
              <a:t>的关系为</a:t>
            </a:r>
            <a:endParaRPr lang="zh-CN" altLang="en-US" dirty="0"/>
          </a:p>
        </p:txBody>
      </p:sp>
      <p:graphicFrame>
        <p:nvGraphicFramePr>
          <p:cNvPr id="1339395" name="Object 4"/>
          <p:cNvGraphicFramePr>
            <a:graphicFrameLocks noChangeAspect="1"/>
          </p:cNvGraphicFramePr>
          <p:nvPr/>
        </p:nvGraphicFramePr>
        <p:xfrm>
          <a:off x="539552" y="5517232"/>
          <a:ext cx="2590800" cy="955675"/>
        </p:xfrm>
        <a:graphic>
          <a:graphicData uri="http://schemas.openxmlformats.org/presentationml/2006/ole">
            <p:oleObj spid="_x0000_s1339395" name="Equation" r:id="rId4" imgW="1066680" imgH="393480" progId="Equation.3">
              <p:embed/>
            </p:oleObj>
          </a:graphicData>
        </a:graphic>
      </p:graphicFrame>
      <p:graphicFrame>
        <p:nvGraphicFramePr>
          <p:cNvPr id="1339396" name="Object 4"/>
          <p:cNvGraphicFramePr>
            <a:graphicFrameLocks noChangeAspect="1"/>
          </p:cNvGraphicFramePr>
          <p:nvPr/>
        </p:nvGraphicFramePr>
        <p:xfrm>
          <a:off x="3995936" y="5253062"/>
          <a:ext cx="1143000" cy="984250"/>
        </p:xfrm>
        <a:graphic>
          <a:graphicData uri="http://schemas.openxmlformats.org/presentationml/2006/ole">
            <p:oleObj spid="_x0000_s1339396" name="公式" r:id="rId5" imgW="457200" imgH="393480" progId="Equation.3">
              <p:embed/>
            </p:oleObj>
          </a:graphicData>
        </a:graphic>
      </p:graphicFrame>
      <p:graphicFrame>
        <p:nvGraphicFramePr>
          <p:cNvPr id="1339397" name="Object 6"/>
          <p:cNvGraphicFramePr>
            <a:graphicFrameLocks noChangeAspect="1"/>
          </p:cNvGraphicFramePr>
          <p:nvPr/>
        </p:nvGraphicFramePr>
        <p:xfrm>
          <a:off x="5436096" y="5260999"/>
          <a:ext cx="3213100" cy="976313"/>
        </p:xfrm>
        <a:graphic>
          <a:graphicData uri="http://schemas.openxmlformats.org/presentationml/2006/ole">
            <p:oleObj spid="_x0000_s1339397" name="公式" r:id="rId6" imgW="1295280" imgH="393480" progId="Equation.3">
              <p:embed/>
            </p:oleObj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彩色电视与黑白电视兼容的必要性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1371600"/>
            <a:ext cx="8075240" cy="4700588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必要性</a:t>
            </a:r>
            <a:endParaRPr lang="en-US" altLang="zh-CN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彩色电视是在黑白电视的基础上发展起来的。在彩色电视的发展过程中，必然会在相当长的一段时间内，黑白电视与彩色电视同时并存的情况，所以必须研究彩色电视与黑白电视的“兼容”问题。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兼容的含义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就是黑白电视机可以收看到彩色电视系统所发射彩色电视信号（当然，所看到图像仍然是黑白图像）；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彩色电视机可以收看到黑白电视系统所发射黑白电视信号（当然，所看到图像也是黑白图像）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04664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兼容的必备条件（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980728"/>
            <a:ext cx="8003232" cy="4875436"/>
          </a:xfrm>
        </p:spPr>
        <p:txBody>
          <a:bodyPr/>
          <a:lstStyle/>
          <a:p>
            <a:r>
              <a:rPr lang="zh-CN" altLang="en-US" sz="2800" dirty="0" smtClean="0"/>
              <a:t>所传送的彩色电视信号中应有亮度信号和色度信号两部分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亮度信号包含了彩色图像的亮度信息，它与黑白电视机的图像信号一样，能使黑白电视机接收并显示出无彩色的黑白画面；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色度信号包含了彩色图像的色调与饱和度等信息，被彩色电视机接收后，与亮度信号一起经过处理后显示出彩色画面。另外，彩色电视机接收到黑白电视信号后，也能显示出与黑白电视机基本相同的图像。</a:t>
            </a:r>
          </a:p>
          <a:p>
            <a:r>
              <a:rPr lang="zh-CN" altLang="en-US" sz="2800" dirty="0" smtClean="0"/>
              <a:t>彩色电视信号通道的频率特性应与黑白电视通道频率特性基本一致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应该有相同的频带宽度、图像载频和伴音载频。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图像和伴音的调制方式应与黑白电视系统相同，且频道间隔相同</a:t>
            </a:r>
            <a:r>
              <a:rPr lang="en-US" altLang="zh-CN" sz="2400" dirty="0" smtClean="0"/>
              <a:t>(8MHz)</a:t>
            </a:r>
            <a:r>
              <a:rPr lang="zh-CN" altLang="en-US" sz="2400" dirty="0" smtClean="0"/>
              <a:t>。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多媒体技术基础</a:t>
            </a:r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兼容的必备条件（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彩色电视与黑白电视应有相同的扫描方式及扫描频率，相同的辅助信号及参数。</a:t>
            </a:r>
          </a:p>
          <a:p>
            <a:r>
              <a:rPr lang="zh-CN" altLang="en-US" sz="2800" dirty="0" smtClean="0"/>
              <a:t>应尽可能地减小黑白电视机收看彩色节目时所受到（彩色信号的）干扰，以及彩色电视中色度信号对亮度信号的干扰。</a:t>
            </a:r>
          </a:p>
          <a:p>
            <a:r>
              <a:rPr lang="zh-CN" altLang="en-US" sz="2800" dirty="0" smtClean="0"/>
              <a:t>小结：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要实现扫描方式和扫描频率一致、具有相同的图像及伴音载频相对较容易。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困难的是如何形成亮度与色度信号；如何保证彩色与黑白电视具有相同的频带宽度，并尽可能地在减少干扰的情况下传送这些信号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顺序传送示意图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  <p:controls>
      <p:control spid="1409026" name="ShockwaveFlash1" r:id="rId2" imgW="8352244" imgH="4753280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04664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色度信号的编码（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980728"/>
            <a:ext cx="8147248" cy="5019452"/>
          </a:xfrm>
        </p:spPr>
        <p:txBody>
          <a:bodyPr/>
          <a:lstStyle/>
          <a:p>
            <a:r>
              <a:rPr lang="zh-CN" altLang="en-US" sz="2800" dirty="0" smtClean="0">
                <a:ea typeface="宋体" pitchFamily="2" charset="-122"/>
              </a:rPr>
              <a:t>最简单的办法：</a:t>
            </a:r>
            <a:r>
              <a:rPr lang="en-US" altLang="zh-CN" sz="2800" dirty="0" smtClean="0">
                <a:ea typeface="宋体" pitchFamily="2" charset="-122"/>
              </a:rPr>
              <a:t>R+G+B</a:t>
            </a:r>
          </a:p>
          <a:p>
            <a:pPr lvl="1"/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三个通道</a:t>
            </a:r>
            <a:r>
              <a:rPr lang="en-US" altLang="zh-CN" dirty="0" smtClean="0">
                <a:latin typeface="+mn-lt"/>
                <a:ea typeface="宋体" pitchFamily="2" charset="-122"/>
                <a:cs typeface="+mn-cs"/>
              </a:rPr>
              <a:t>(</a:t>
            </a:r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有线或无线</a:t>
            </a:r>
            <a:r>
              <a:rPr lang="en-US" altLang="zh-CN" dirty="0" smtClean="0">
                <a:latin typeface="+mn-lt"/>
                <a:ea typeface="宋体" pitchFamily="2" charset="-122"/>
                <a:cs typeface="+mn-cs"/>
              </a:rPr>
              <a:t>)</a:t>
            </a:r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分别把三种基色电信号传送到接收端，在接收端再分别用</a:t>
            </a:r>
            <a:r>
              <a:rPr lang="en-US" altLang="zh-CN" dirty="0" smtClean="0">
                <a:latin typeface="+mn-lt"/>
                <a:ea typeface="宋体" pitchFamily="2" charset="-122"/>
                <a:cs typeface="+mn-cs"/>
              </a:rPr>
              <a:t>R</a:t>
            </a:r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、</a:t>
            </a:r>
            <a:r>
              <a:rPr lang="en-US" altLang="zh-CN" dirty="0" smtClean="0">
                <a:latin typeface="+mn-lt"/>
                <a:ea typeface="宋体" pitchFamily="2" charset="-122"/>
                <a:cs typeface="+mn-cs"/>
              </a:rPr>
              <a:t>G</a:t>
            </a:r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、</a:t>
            </a:r>
            <a:r>
              <a:rPr lang="en-US" altLang="zh-CN" dirty="0" smtClean="0">
                <a:latin typeface="+mn-lt"/>
                <a:ea typeface="宋体" pitchFamily="2" charset="-122"/>
                <a:cs typeface="+mn-cs"/>
              </a:rPr>
              <a:t>B</a:t>
            </a:r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三个电信号去控制红、绿、蓝三个电子束</a:t>
            </a:r>
            <a:endParaRPr lang="en-US" altLang="zh-CN" dirty="0" smtClean="0">
              <a:latin typeface="+mn-lt"/>
              <a:ea typeface="宋体" pitchFamily="2" charset="-122"/>
              <a:cs typeface="+mn-cs"/>
            </a:endParaRPr>
          </a:p>
          <a:p>
            <a:pPr lvl="1"/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缺点</a:t>
            </a:r>
            <a:endParaRPr lang="en-US" altLang="zh-CN" dirty="0" smtClean="0">
              <a:latin typeface="+mn-lt"/>
              <a:ea typeface="宋体" pitchFamily="2" charset="-122"/>
              <a:cs typeface="+mn-cs"/>
            </a:endParaRPr>
          </a:p>
          <a:p>
            <a:pPr lvl="2"/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这种传输方式会占用较大的带宽，</a:t>
            </a:r>
            <a:r>
              <a:rPr lang="zh-CN" altLang="en-US" dirty="0" smtClean="0"/>
              <a:t>三个基色所占频带总和为</a:t>
            </a:r>
            <a:r>
              <a:rPr lang="en-US" altLang="zh-CN" dirty="0" smtClean="0"/>
              <a:t>18 MHz</a:t>
            </a:r>
            <a:endParaRPr lang="en-US" altLang="zh-CN" dirty="0" smtClean="0">
              <a:latin typeface="+mn-lt"/>
              <a:ea typeface="宋体" pitchFamily="2" charset="-122"/>
              <a:cs typeface="+mn-cs"/>
            </a:endParaRPr>
          </a:p>
          <a:p>
            <a:pPr lvl="2"/>
            <a:r>
              <a:rPr lang="zh-CN" altLang="en-US" dirty="0" smtClean="0">
                <a:latin typeface="+mn-lt"/>
                <a:ea typeface="宋体" pitchFamily="2" charset="-122"/>
                <a:cs typeface="+mn-cs"/>
              </a:rPr>
              <a:t>无法实现与黑白电视的“兼容” </a:t>
            </a:r>
            <a:endParaRPr lang="en-US" altLang="zh-CN" dirty="0" smtClean="0">
              <a:latin typeface="+mn-lt"/>
              <a:ea typeface="宋体" pitchFamily="2" charset="-122"/>
              <a:cs typeface="+mn-cs"/>
            </a:endParaRPr>
          </a:p>
          <a:p>
            <a:r>
              <a:rPr lang="zh-CN" altLang="en-US" sz="2800" dirty="0" smtClean="0"/>
              <a:t>亮度信号</a:t>
            </a:r>
            <a:r>
              <a:rPr lang="en-US" altLang="zh-CN" sz="2800" dirty="0" smtClean="0"/>
              <a:t>+</a:t>
            </a:r>
            <a:r>
              <a:rPr lang="zh-CN" altLang="en-US" sz="2800" dirty="0" smtClean="0"/>
              <a:t>两种基色信号，如</a:t>
            </a:r>
            <a:r>
              <a:rPr lang="en-US" altLang="zh-CN" sz="2800" dirty="0" smtClean="0"/>
              <a:t>Y+R+B</a:t>
            </a:r>
          </a:p>
          <a:p>
            <a:pPr lvl="1"/>
            <a:r>
              <a:rPr lang="zh-CN" altLang="en-US" dirty="0" smtClean="0"/>
              <a:t>缺点：亮度信号</a:t>
            </a:r>
            <a:r>
              <a:rPr lang="en-US" altLang="zh-CN" dirty="0" smtClean="0"/>
              <a:t>Y</a:t>
            </a:r>
            <a:r>
              <a:rPr lang="zh-CN" altLang="en-US" dirty="0" smtClean="0"/>
              <a:t>已经代表了被传送彩色光的全部亮度，而</a:t>
            </a:r>
            <a:r>
              <a:rPr lang="en-US" altLang="zh-CN" dirty="0" smtClean="0"/>
              <a:t>R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本身也含有亮度，这显然是多余的， 且在传输过程中易干扰</a:t>
            </a:r>
            <a:r>
              <a:rPr lang="en-US" altLang="zh-CN" dirty="0" smtClean="0"/>
              <a:t>Y</a:t>
            </a:r>
            <a:r>
              <a:rPr lang="zh-CN" altLang="en-US" dirty="0" smtClean="0"/>
              <a:t>信号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多媒体技术基础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04664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色度信号的编码（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1052736"/>
            <a:ext cx="7859216" cy="4752528"/>
          </a:xfrm>
        </p:spPr>
        <p:txBody>
          <a:bodyPr/>
          <a:lstStyle/>
          <a:p>
            <a:r>
              <a:rPr lang="zh-CN" altLang="en-US" sz="2800" dirty="0" smtClean="0"/>
              <a:t>传输色差信号：</a:t>
            </a:r>
            <a:r>
              <a:rPr lang="en-US" altLang="zh-CN" sz="2800" dirty="0" smtClean="0"/>
              <a:t>Y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R-Y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B-Y</a:t>
            </a:r>
          </a:p>
          <a:p>
            <a:r>
              <a:rPr lang="zh-CN" altLang="en-US" sz="2800" dirty="0" smtClean="0"/>
              <a:t>优点</a:t>
            </a:r>
            <a:endParaRPr lang="en-US" altLang="zh-CN" sz="2800" dirty="0" smtClean="0"/>
          </a:p>
          <a:p>
            <a:pPr lvl="1"/>
            <a:r>
              <a:rPr lang="en-US" altLang="zh-CN" dirty="0" smtClean="0"/>
              <a:t>Y</a:t>
            </a:r>
            <a:r>
              <a:rPr lang="zh-CN" altLang="en-US" dirty="0" smtClean="0"/>
              <a:t>仅代表被传送景物的亮度，而不含色度：黑白图像？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色差信号只表示色度而不表示亮度，色度信号有干扰不会对亮度造成影响（恒定亮度原理：被摄景物的亮度，与色差信号失真与否无关， 只与亮度信号本身的大小有关）</a:t>
            </a:r>
            <a:endParaRPr lang="en-US" altLang="zh-CN" dirty="0" smtClean="0"/>
          </a:p>
          <a:p>
            <a:r>
              <a:rPr lang="zh-CN" altLang="en-US" sz="2800" dirty="0" smtClean="0"/>
              <a:t>为什么不传输</a:t>
            </a:r>
            <a:r>
              <a:rPr lang="en-US" altLang="zh-CN" sz="2800" dirty="0" smtClean="0"/>
              <a:t>G-Y</a:t>
            </a:r>
            <a:r>
              <a:rPr lang="zh-CN" altLang="en-US" sz="2800" dirty="0" smtClean="0"/>
              <a:t>？</a:t>
            </a:r>
            <a:endParaRPr lang="zh-CN" altLang="en-US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1514681" y="2996952"/>
            <a:ext cx="672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 smtClean="0"/>
              <a:t>黑白图像色差信号为零，因为</a:t>
            </a:r>
            <a:r>
              <a:rPr lang="en-US" altLang="zh-CN" sz="2800" b="0" dirty="0" smtClean="0"/>
              <a:t>R=G=B=Y</a:t>
            </a:r>
            <a:endParaRPr lang="zh-CN" altLang="en-US" sz="28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1488193" y="5805264"/>
            <a:ext cx="6324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0" dirty="0" smtClean="0"/>
              <a:t>G-Y</a:t>
            </a:r>
            <a:r>
              <a:rPr lang="zh-CN" altLang="en-US" sz="2800" b="0" dirty="0" smtClean="0"/>
              <a:t>信号数值较小，对改善信噪比不利</a:t>
            </a:r>
            <a:endParaRPr lang="zh-CN" altLang="en-US" sz="2800" b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亮度、色差与</a:t>
            </a:r>
            <a:r>
              <a:rPr lang="en-US" altLang="zh-CN" dirty="0" smtClean="0"/>
              <a:t>RGB</a:t>
            </a:r>
            <a:r>
              <a:rPr lang="zh-CN" altLang="en-US" dirty="0" smtClean="0"/>
              <a:t>的关系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124744"/>
            <a:ext cx="7620000" cy="4947444"/>
          </a:xfrm>
        </p:spPr>
        <p:txBody>
          <a:bodyPr/>
          <a:lstStyle/>
          <a:p>
            <a:r>
              <a:rPr lang="zh-CN" altLang="en-US" sz="2800" dirty="0" smtClean="0"/>
              <a:t>亮度方程</a:t>
            </a:r>
            <a:endParaRPr lang="en-US" altLang="zh-CN" sz="2800" dirty="0" smtClean="0"/>
          </a:p>
          <a:p>
            <a:pPr lvl="1"/>
            <a:r>
              <a:rPr lang="en-US" altLang="zh-CN" dirty="0" smtClean="0"/>
              <a:t>Y =0.30R + 0.59G + 0.11B</a:t>
            </a:r>
          </a:p>
          <a:p>
            <a:pPr lvl="1"/>
            <a:r>
              <a:rPr lang="zh-CN" altLang="en-US" dirty="0" smtClean="0"/>
              <a:t>系数的意义：表明了彩色中各基色分量对亮度的贡献</a:t>
            </a:r>
            <a:endParaRPr lang="en-US" altLang="zh-CN" dirty="0" smtClean="0"/>
          </a:p>
          <a:p>
            <a:r>
              <a:rPr lang="zh-CN" altLang="en-US" sz="2800" dirty="0" smtClean="0"/>
              <a:t>色差</a:t>
            </a:r>
            <a:endParaRPr lang="en-US" altLang="zh-CN" sz="2800" dirty="0" smtClean="0"/>
          </a:p>
          <a:p>
            <a:pPr lvl="1"/>
            <a:r>
              <a:rPr lang="en-US" altLang="zh-CN" dirty="0" smtClean="0"/>
              <a:t>R –Y = 0.70R - 0.59G - 0.11B</a:t>
            </a:r>
          </a:p>
          <a:p>
            <a:pPr lvl="1"/>
            <a:r>
              <a:rPr lang="en-US" altLang="zh-CN" dirty="0" smtClean="0"/>
              <a:t>G –Y = - 0.30R + 0.41G - 0.11B</a:t>
            </a:r>
          </a:p>
          <a:p>
            <a:pPr lvl="1"/>
            <a:r>
              <a:rPr lang="en-US" altLang="zh-CN" dirty="0" smtClean="0"/>
              <a:t>B –Y = - 0.30R - 0.59G + 0.89B</a:t>
            </a:r>
          </a:p>
          <a:p>
            <a:r>
              <a:rPr lang="en-US" altLang="zh-CN" sz="2800" dirty="0" smtClean="0"/>
              <a:t>G –Y</a:t>
            </a:r>
            <a:r>
              <a:rPr lang="zh-CN" altLang="en-US" sz="2800" dirty="0" smtClean="0"/>
              <a:t>的获取</a:t>
            </a:r>
            <a:r>
              <a:rPr lang="zh-CN" altLang="en-US" sz="2800" dirty="0" smtClean="0">
                <a:sym typeface="Wingdings" pitchFamily="2" charset="2"/>
              </a:rPr>
              <a:t>： </a:t>
            </a:r>
            <a:endParaRPr lang="en-US" altLang="zh-CN" sz="28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036291" name="Object 3"/>
          <p:cNvGraphicFramePr>
            <a:graphicFrameLocks noChangeAspect="1"/>
          </p:cNvGraphicFramePr>
          <p:nvPr/>
        </p:nvGraphicFramePr>
        <p:xfrm>
          <a:off x="418764" y="5589240"/>
          <a:ext cx="8473716" cy="864096"/>
        </p:xfrm>
        <a:graphic>
          <a:graphicData uri="http://schemas.openxmlformats.org/presentationml/2006/ole">
            <p:oleObj spid="_x0000_s1036291" name="公式" r:id="rId4" imgW="3466800" imgH="35532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04664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恒定亮度原理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980728"/>
            <a:ext cx="8075240" cy="5688632"/>
          </a:xfrm>
        </p:spPr>
        <p:txBody>
          <a:bodyPr/>
          <a:lstStyle/>
          <a:p>
            <a:r>
              <a:rPr lang="zh-CN" altLang="en-US" sz="2400" dirty="0" smtClean="0"/>
              <a:t>含义：不计显像管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zh-CN" altLang="en-US" sz="2400" dirty="0" smtClean="0"/>
              <a:t>失真及传输系统非线性的情况下，代表色度信息的色差信号受到干扰时，将不影响亮度信号，也不会反映到图像的亮度上。因而重现图像的亮度就只由所传送的亮度信号所决定，称为恒定亮度原理</a:t>
            </a:r>
            <a:endParaRPr lang="en-US" altLang="zh-CN" sz="2400" dirty="0" smtClean="0"/>
          </a:p>
          <a:p>
            <a:pPr algn="just"/>
            <a:r>
              <a:rPr lang="zh-CN" altLang="en-US" sz="2200" dirty="0" smtClean="0"/>
              <a:t>证明：以</a:t>
            </a:r>
            <a:r>
              <a:rPr lang="en-US" altLang="zh-CN" sz="2200" dirty="0" smtClean="0"/>
              <a:t>Y =0.30R</a:t>
            </a:r>
            <a:r>
              <a:rPr lang="en-US" altLang="zh-CN" sz="2200" baseline="-25000" dirty="0" smtClean="0"/>
              <a:t>0</a:t>
            </a:r>
            <a:r>
              <a:rPr lang="en-US" altLang="zh-CN" sz="2200" dirty="0" smtClean="0"/>
              <a:t> + 0.59G</a:t>
            </a:r>
            <a:r>
              <a:rPr lang="en-US" altLang="zh-CN" sz="2200" baseline="-25000" dirty="0" smtClean="0"/>
              <a:t>0</a:t>
            </a:r>
            <a:r>
              <a:rPr lang="en-US" altLang="zh-CN" sz="2200" dirty="0" smtClean="0"/>
              <a:t> + 0.11B</a:t>
            </a:r>
            <a:r>
              <a:rPr lang="en-US" altLang="zh-CN" sz="2200" baseline="-25000" dirty="0" smtClean="0"/>
              <a:t>0</a:t>
            </a:r>
            <a:r>
              <a:rPr lang="en-US" altLang="zh-CN" sz="2200" dirty="0" smtClean="0"/>
              <a:t>=Y</a:t>
            </a:r>
            <a:r>
              <a:rPr lang="en-US" altLang="zh-CN" sz="2200" baseline="-25000" dirty="0" smtClean="0"/>
              <a:t>0</a:t>
            </a:r>
            <a:r>
              <a:rPr lang="zh-CN" altLang="en-US" sz="2200" dirty="0" smtClean="0"/>
              <a:t>表示摄像端获取的原景物亮度，用</a:t>
            </a:r>
            <a:r>
              <a:rPr lang="en-US" altLang="zh-CN" sz="2200" dirty="0" err="1" smtClean="0"/>
              <a:t>Y</a:t>
            </a:r>
            <a:r>
              <a:rPr lang="en-US" altLang="zh-CN" sz="2200" baseline="-25000" dirty="0" err="1" smtClean="0"/>
              <a:t>t</a:t>
            </a:r>
            <a:r>
              <a:rPr lang="zh-CN" altLang="en-US" sz="2200" dirty="0" smtClean="0"/>
              <a:t>、</a:t>
            </a:r>
            <a:r>
              <a:rPr lang="en-US" altLang="zh-CN" sz="2200" dirty="0" smtClean="0"/>
              <a:t>(R - Y)</a:t>
            </a:r>
            <a:r>
              <a:rPr lang="en-US" altLang="zh-CN" sz="2200" baseline="-25000" dirty="0" smtClean="0"/>
              <a:t> t</a:t>
            </a:r>
            <a:r>
              <a:rPr lang="zh-CN" altLang="en-US" sz="2200" dirty="0" smtClean="0"/>
              <a:t>和</a:t>
            </a:r>
            <a:r>
              <a:rPr lang="en-US" altLang="zh-CN" sz="2200" dirty="0" smtClean="0"/>
              <a:t>(B - Y)</a:t>
            </a:r>
            <a:r>
              <a:rPr lang="en-US" altLang="zh-CN" sz="2200" baseline="-25000" dirty="0" smtClean="0"/>
              <a:t> t</a:t>
            </a:r>
            <a:r>
              <a:rPr lang="zh-CN" altLang="en-US" sz="2200" dirty="0" smtClean="0"/>
              <a:t>分别表示传输后的亮度信号和色差信号，相对于发端信号而言，可能因混入了某种干扰而使幅度有所变化。用于重现彩色图像的三基色信号分别为：</a:t>
            </a:r>
          </a:p>
          <a:p>
            <a:pPr algn="just">
              <a:buNone/>
            </a:pPr>
            <a:r>
              <a:rPr lang="en-US" altLang="zh-CN" sz="2200" dirty="0" smtClean="0"/>
              <a:t>R</a:t>
            </a:r>
            <a:r>
              <a:rPr lang="en-US" altLang="zh-CN" sz="2200" baseline="-25000" dirty="0" smtClean="0"/>
              <a:t>d</a:t>
            </a:r>
            <a:r>
              <a:rPr lang="en-US" altLang="zh-CN" sz="2200" dirty="0" smtClean="0"/>
              <a:t> =</a:t>
            </a:r>
            <a:r>
              <a:rPr lang="zh-CN" altLang="en-US" sz="2200" dirty="0" smtClean="0"/>
              <a:t>（</a:t>
            </a:r>
            <a:r>
              <a:rPr lang="en-US" altLang="zh-CN" sz="2200" dirty="0" smtClean="0"/>
              <a:t>R-Y</a:t>
            </a:r>
            <a:r>
              <a:rPr lang="zh-CN" altLang="en-US" sz="2200" dirty="0" smtClean="0"/>
              <a:t>）</a:t>
            </a:r>
            <a:r>
              <a:rPr lang="en-US" altLang="zh-CN" sz="2200" baseline="-25000" dirty="0" err="1" smtClean="0"/>
              <a:t>t</a:t>
            </a:r>
            <a:r>
              <a:rPr lang="en-US" altLang="zh-CN" sz="2200" dirty="0" err="1" smtClean="0"/>
              <a:t>+Y</a:t>
            </a:r>
            <a:r>
              <a:rPr lang="en-US" altLang="zh-CN" sz="2200" baseline="-25000" dirty="0" smtClean="0"/>
              <a:t> t</a:t>
            </a:r>
            <a:r>
              <a:rPr lang="en-US" altLang="zh-CN" sz="2200" dirty="0" smtClean="0"/>
              <a:t> </a:t>
            </a:r>
            <a:r>
              <a:rPr lang="zh-CN" altLang="en-US" sz="2200" dirty="0" smtClean="0"/>
              <a:t>，</a:t>
            </a:r>
            <a:r>
              <a:rPr lang="en-US" altLang="zh-CN" sz="2200" dirty="0" err="1" smtClean="0"/>
              <a:t>B</a:t>
            </a:r>
            <a:r>
              <a:rPr lang="en-US" altLang="zh-CN" sz="2200" baseline="-25000" dirty="0" err="1" smtClean="0"/>
              <a:t>d</a:t>
            </a:r>
            <a:r>
              <a:rPr lang="en-US" altLang="zh-CN" sz="2200" dirty="0" smtClean="0"/>
              <a:t> =</a:t>
            </a:r>
            <a:r>
              <a:rPr lang="zh-CN" altLang="en-US" sz="2200" dirty="0" smtClean="0"/>
              <a:t>（</a:t>
            </a:r>
            <a:r>
              <a:rPr lang="en-US" altLang="zh-CN" sz="2200" dirty="0" smtClean="0"/>
              <a:t>B-Y</a:t>
            </a:r>
            <a:r>
              <a:rPr lang="zh-CN" altLang="en-US" sz="2200" dirty="0" smtClean="0"/>
              <a:t>）</a:t>
            </a:r>
            <a:r>
              <a:rPr lang="en-US" altLang="zh-CN" sz="2200" baseline="-25000" dirty="0" smtClean="0"/>
              <a:t>t</a:t>
            </a:r>
            <a:r>
              <a:rPr lang="en-US" altLang="zh-CN" sz="2200" dirty="0" smtClean="0"/>
              <a:t> +Y</a:t>
            </a:r>
            <a:r>
              <a:rPr lang="en-US" altLang="zh-CN" sz="2200" baseline="-25000" dirty="0" smtClean="0"/>
              <a:t> t </a:t>
            </a:r>
            <a:r>
              <a:rPr lang="zh-CN" altLang="en-US" sz="2200" dirty="0" smtClean="0"/>
              <a:t>，</a:t>
            </a:r>
            <a:endParaRPr lang="en-US" altLang="zh-CN" sz="2200" dirty="0" smtClean="0"/>
          </a:p>
          <a:p>
            <a:pPr algn="just">
              <a:buNone/>
            </a:pPr>
            <a:r>
              <a:rPr lang="en-US" altLang="zh-CN" sz="2200" dirty="0" err="1" smtClean="0"/>
              <a:t>G</a:t>
            </a:r>
            <a:r>
              <a:rPr lang="en-US" altLang="zh-CN" sz="2200" baseline="-25000" dirty="0" err="1" smtClean="0"/>
              <a:t>d</a:t>
            </a:r>
            <a:r>
              <a:rPr lang="en-US" altLang="zh-CN" sz="2200" dirty="0" smtClean="0"/>
              <a:t> =[-0.51</a:t>
            </a:r>
            <a:r>
              <a:rPr lang="zh-CN" altLang="en-US" sz="2200" dirty="0" smtClean="0"/>
              <a:t>（</a:t>
            </a:r>
            <a:r>
              <a:rPr lang="en-US" altLang="zh-CN" sz="2200" dirty="0" smtClean="0"/>
              <a:t>R-Y</a:t>
            </a:r>
            <a:r>
              <a:rPr lang="zh-CN" altLang="en-US" sz="2200" dirty="0" smtClean="0"/>
              <a:t>）</a:t>
            </a:r>
            <a:r>
              <a:rPr lang="en-US" altLang="zh-CN" sz="2200" baseline="-25000" dirty="0" smtClean="0"/>
              <a:t>t</a:t>
            </a:r>
            <a:r>
              <a:rPr lang="en-US" altLang="zh-CN" sz="2200" dirty="0" smtClean="0"/>
              <a:t> -0.19</a:t>
            </a:r>
            <a:r>
              <a:rPr lang="zh-CN" altLang="en-US" sz="2200" dirty="0" smtClean="0"/>
              <a:t>（</a:t>
            </a:r>
            <a:r>
              <a:rPr lang="en-US" altLang="zh-CN" sz="2200" dirty="0" smtClean="0"/>
              <a:t>B-Y</a:t>
            </a:r>
            <a:r>
              <a:rPr lang="zh-CN" altLang="en-US" sz="2200" dirty="0" smtClean="0"/>
              <a:t>）</a:t>
            </a:r>
            <a:r>
              <a:rPr lang="en-US" altLang="zh-CN" sz="2200" baseline="-25000" dirty="0" smtClean="0"/>
              <a:t>t</a:t>
            </a:r>
            <a:r>
              <a:rPr lang="en-US" altLang="zh-CN" sz="2200" dirty="0" smtClean="0"/>
              <a:t> ]+Y</a:t>
            </a:r>
            <a:r>
              <a:rPr lang="en-US" altLang="zh-CN" sz="2200" baseline="-25000" dirty="0" smtClean="0"/>
              <a:t> t</a:t>
            </a:r>
            <a:endParaRPr lang="zh-CN" altLang="en-US" sz="2200" dirty="0" smtClean="0"/>
          </a:p>
          <a:p>
            <a:pPr algn="just">
              <a:buNone/>
            </a:pPr>
            <a:r>
              <a:rPr lang="zh-CN" altLang="en-US" sz="2200" dirty="0" smtClean="0"/>
              <a:t>因为不计入显像管</a:t>
            </a:r>
            <a:r>
              <a:rPr lang="en-US" altLang="zh-CN" sz="2200" dirty="0" smtClean="0">
                <a:latin typeface="Times New Roman" pitchFamily="18" charset="0"/>
                <a:cs typeface="Times New Roman" pitchFamily="18" charset="0"/>
              </a:rPr>
              <a:t>γ</a:t>
            </a:r>
            <a:r>
              <a:rPr lang="zh-CN" altLang="en-US" sz="2200" dirty="0" smtClean="0"/>
              <a:t>失真，所以显示的亮度</a:t>
            </a:r>
            <a:r>
              <a:rPr lang="en-US" altLang="zh-CN" sz="2200" dirty="0" smtClean="0"/>
              <a:t>Y</a:t>
            </a:r>
            <a:r>
              <a:rPr lang="en-US" altLang="zh-CN" sz="2200" baseline="-25000" dirty="0" smtClean="0"/>
              <a:t>d</a:t>
            </a:r>
            <a:r>
              <a:rPr lang="zh-CN" altLang="en-US" sz="2200" dirty="0" smtClean="0"/>
              <a:t>将为：</a:t>
            </a:r>
          </a:p>
          <a:p>
            <a:pPr algn="just">
              <a:buNone/>
            </a:pPr>
            <a:r>
              <a:rPr lang="en-US" altLang="zh-CN" sz="2200" dirty="0" smtClean="0"/>
              <a:t>Y</a:t>
            </a:r>
            <a:r>
              <a:rPr lang="en-US" altLang="zh-CN" sz="2200" baseline="-25000" dirty="0" smtClean="0"/>
              <a:t>d</a:t>
            </a:r>
            <a:r>
              <a:rPr lang="en-US" altLang="zh-CN" sz="2200" dirty="0" smtClean="0"/>
              <a:t> = 0.30R</a:t>
            </a:r>
            <a:r>
              <a:rPr lang="en-US" altLang="zh-CN" sz="2200" baseline="-25000" dirty="0" smtClean="0"/>
              <a:t>d</a:t>
            </a:r>
            <a:r>
              <a:rPr lang="en-US" altLang="zh-CN" sz="2200" dirty="0" smtClean="0"/>
              <a:t> +0.59 </a:t>
            </a:r>
            <a:r>
              <a:rPr lang="en-US" altLang="zh-CN" sz="2200" dirty="0" err="1" smtClean="0"/>
              <a:t>G</a:t>
            </a:r>
            <a:r>
              <a:rPr lang="en-US" altLang="zh-CN" sz="2200" baseline="-25000" dirty="0" err="1" smtClean="0"/>
              <a:t>d</a:t>
            </a:r>
            <a:r>
              <a:rPr lang="en-US" altLang="zh-CN" sz="2200" dirty="0" smtClean="0"/>
              <a:t> +0.11B</a:t>
            </a:r>
            <a:r>
              <a:rPr lang="en-US" altLang="zh-CN" sz="2200" baseline="-25000" dirty="0" smtClean="0"/>
              <a:t>d</a:t>
            </a:r>
            <a:r>
              <a:rPr lang="en-US" altLang="zh-CN" sz="2200" dirty="0" smtClean="0"/>
              <a:t>=Y</a:t>
            </a:r>
            <a:r>
              <a:rPr lang="en-US" altLang="zh-CN" sz="2200" baseline="-25000" dirty="0" smtClean="0"/>
              <a:t> t </a:t>
            </a:r>
            <a:endParaRPr lang="zh-CN" altLang="en-US" sz="2200" dirty="0" smtClean="0"/>
          </a:p>
          <a:p>
            <a:pPr algn="just">
              <a:buNone/>
            </a:pPr>
            <a:r>
              <a:rPr lang="zh-CN" altLang="en-US" sz="2200" dirty="0" smtClean="0"/>
              <a:t>可见重现的亮度</a:t>
            </a:r>
            <a:r>
              <a:rPr lang="en-US" altLang="zh-CN" sz="2200" dirty="0" smtClean="0"/>
              <a:t>Y</a:t>
            </a:r>
            <a:r>
              <a:rPr lang="en-US" altLang="zh-CN" sz="2200" baseline="-25000" dirty="0" smtClean="0"/>
              <a:t>d</a:t>
            </a:r>
            <a:r>
              <a:rPr lang="zh-CN" altLang="en-US" sz="2200" dirty="0" smtClean="0"/>
              <a:t>只与所传送的到接收端的亮度信号</a:t>
            </a:r>
            <a:r>
              <a:rPr lang="en-US" altLang="zh-CN" sz="2200" dirty="0" smtClean="0"/>
              <a:t>Y</a:t>
            </a:r>
            <a:r>
              <a:rPr lang="en-US" altLang="zh-CN" sz="2200" baseline="-25000" dirty="0" smtClean="0"/>
              <a:t> t</a:t>
            </a:r>
            <a:r>
              <a:rPr lang="zh-CN" altLang="en-US" sz="2200" dirty="0" smtClean="0"/>
              <a:t>有关，即实观了恒定亮度传输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457200"/>
            <a:ext cx="3672408" cy="563563"/>
          </a:xfrm>
        </p:spPr>
        <p:txBody>
          <a:bodyPr/>
          <a:lstStyle/>
          <a:p>
            <a:r>
              <a:rPr lang="zh-CN" altLang="en-US" dirty="0" smtClean="0"/>
              <a:t>彩条亮度的计算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340768"/>
            <a:ext cx="4896544" cy="3096344"/>
          </a:xfrm>
        </p:spPr>
        <p:txBody>
          <a:bodyPr/>
          <a:lstStyle/>
          <a:p>
            <a:pPr marL="342900" lvl="1" indent="-342900">
              <a:buClr>
                <a:schemeClr val="tx2"/>
              </a:buClr>
              <a:buFont typeface="Wingdings" pitchFamily="2" charset="2"/>
              <a:buChar char="v"/>
            </a:pPr>
            <a:r>
              <a:rPr lang="zh-CN" altLang="en-US" sz="2000" b="1" dirty="0" smtClean="0">
                <a:latin typeface="+mn-lt"/>
                <a:ea typeface="+mn-ea"/>
                <a:cs typeface="+mn-cs"/>
              </a:rPr>
              <a:t>白色：</a:t>
            </a:r>
            <a:r>
              <a:rPr lang="en-US" altLang="zh-CN" sz="2000" b="1" dirty="0" smtClean="0">
                <a:latin typeface="+mn-lt"/>
                <a:ea typeface="+mn-ea"/>
                <a:cs typeface="+mn-cs"/>
              </a:rPr>
              <a:t>Y</a:t>
            </a:r>
            <a:r>
              <a:rPr lang="zh-CN" altLang="en-US" sz="2000" b="1" dirty="0" smtClean="0">
                <a:latin typeface="+mn-lt"/>
                <a:ea typeface="+mn-ea"/>
                <a:cs typeface="+mn-cs"/>
              </a:rPr>
              <a:t>＝</a:t>
            </a:r>
            <a:r>
              <a:rPr lang="en-US" altLang="zh-CN" sz="2000" b="1" dirty="0" smtClean="0">
                <a:latin typeface="+mn-lt"/>
                <a:ea typeface="+mn-ea"/>
                <a:cs typeface="+mn-cs"/>
              </a:rPr>
              <a:t>0.3×1+0.59×1+0.11×1</a:t>
            </a:r>
            <a:r>
              <a:rPr lang="zh-CN" altLang="en-US" sz="2000" b="1" dirty="0" smtClean="0">
                <a:latin typeface="+mn-lt"/>
                <a:ea typeface="+mn-ea"/>
                <a:cs typeface="+mn-cs"/>
              </a:rPr>
              <a:t>＝</a:t>
            </a:r>
            <a:r>
              <a:rPr lang="en-US" altLang="zh-CN" sz="2000" b="1" dirty="0" smtClean="0">
                <a:latin typeface="+mn-lt"/>
                <a:ea typeface="+mn-ea"/>
                <a:cs typeface="+mn-cs"/>
              </a:rPr>
              <a:t>1</a:t>
            </a:r>
          </a:p>
          <a:p>
            <a:r>
              <a:rPr lang="zh-CN" altLang="en-US" sz="2000" dirty="0" smtClean="0"/>
              <a:t>黄色：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0.3×1+0.59×1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0.89</a:t>
            </a:r>
          </a:p>
          <a:p>
            <a:r>
              <a:rPr lang="zh-CN" altLang="en-US" sz="2000" dirty="0" smtClean="0"/>
              <a:t>青色：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0.59×1+0.11×1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0.7</a:t>
            </a:r>
          </a:p>
          <a:p>
            <a:r>
              <a:rPr lang="zh-CN" altLang="en-US" sz="2000" dirty="0" smtClean="0"/>
              <a:t>绿色：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0.59×1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0.59</a:t>
            </a:r>
          </a:p>
          <a:p>
            <a:r>
              <a:rPr lang="zh-CN" altLang="en-US" sz="2000" dirty="0" smtClean="0"/>
              <a:t>紫色：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0.3×1+0.11×1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0.41</a:t>
            </a:r>
          </a:p>
          <a:p>
            <a:r>
              <a:rPr lang="zh-CN" altLang="en-US" sz="2000" dirty="0" smtClean="0"/>
              <a:t>红色：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0.3</a:t>
            </a:r>
          </a:p>
          <a:p>
            <a:r>
              <a:rPr lang="zh-CN" altLang="en-US" sz="2000" dirty="0" smtClean="0"/>
              <a:t>兰色：</a:t>
            </a:r>
            <a:r>
              <a:rPr lang="en-US" altLang="zh-CN" sz="2000" dirty="0" smtClean="0"/>
              <a:t>Y</a:t>
            </a:r>
            <a:r>
              <a:rPr lang="zh-CN" altLang="en-US" sz="2000" dirty="0" smtClean="0"/>
              <a:t>＝</a:t>
            </a:r>
            <a:r>
              <a:rPr lang="en-US" altLang="zh-CN" sz="2000" dirty="0" smtClean="0"/>
              <a:t>0.11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1594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5772" y="92621"/>
            <a:ext cx="33147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437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73563" y="2851001"/>
            <a:ext cx="3590925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43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4088" y="633611"/>
            <a:ext cx="362902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9437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02088" y="5008959"/>
            <a:ext cx="3962400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彩条图像的分解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pSp>
        <p:nvGrpSpPr>
          <p:cNvPr id="5" name="Group 263"/>
          <p:cNvGrpSpPr>
            <a:grpSpLocks/>
          </p:cNvGrpSpPr>
          <p:nvPr/>
        </p:nvGrpSpPr>
        <p:grpSpPr bwMode="auto">
          <a:xfrm>
            <a:off x="1011238" y="2745581"/>
            <a:ext cx="3308350" cy="979488"/>
            <a:chOff x="637" y="1820"/>
            <a:chExt cx="2084" cy="617"/>
          </a:xfrm>
        </p:grpSpPr>
        <p:sp>
          <p:nvSpPr>
            <p:cNvPr id="6" name="Rectangle 186"/>
            <p:cNvSpPr>
              <a:spLocks noChangeArrowheads="1"/>
            </p:cNvSpPr>
            <p:nvPr/>
          </p:nvSpPr>
          <p:spPr bwMode="auto">
            <a:xfrm>
              <a:off x="637" y="1820"/>
              <a:ext cx="260" cy="6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187"/>
            <p:cNvSpPr>
              <a:spLocks noChangeArrowheads="1"/>
            </p:cNvSpPr>
            <p:nvPr/>
          </p:nvSpPr>
          <p:spPr bwMode="auto">
            <a:xfrm>
              <a:off x="897" y="1820"/>
              <a:ext cx="261" cy="6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188"/>
            <p:cNvSpPr>
              <a:spLocks noChangeArrowheads="1"/>
            </p:cNvSpPr>
            <p:nvPr/>
          </p:nvSpPr>
          <p:spPr bwMode="auto">
            <a:xfrm>
              <a:off x="1158" y="1820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Rectangle 189"/>
            <p:cNvSpPr>
              <a:spLocks noChangeArrowheads="1"/>
            </p:cNvSpPr>
            <p:nvPr/>
          </p:nvSpPr>
          <p:spPr bwMode="auto">
            <a:xfrm>
              <a:off x="1418" y="1820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Rectangle 190"/>
            <p:cNvSpPr>
              <a:spLocks noChangeArrowheads="1"/>
            </p:cNvSpPr>
            <p:nvPr/>
          </p:nvSpPr>
          <p:spPr bwMode="auto">
            <a:xfrm>
              <a:off x="1680" y="1820"/>
              <a:ext cx="260" cy="6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191"/>
            <p:cNvSpPr>
              <a:spLocks noChangeArrowheads="1"/>
            </p:cNvSpPr>
            <p:nvPr/>
          </p:nvSpPr>
          <p:spPr bwMode="auto">
            <a:xfrm>
              <a:off x="1940" y="1820"/>
              <a:ext cx="260" cy="617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Rectangle 192"/>
            <p:cNvSpPr>
              <a:spLocks noChangeArrowheads="1"/>
            </p:cNvSpPr>
            <p:nvPr/>
          </p:nvSpPr>
          <p:spPr bwMode="auto">
            <a:xfrm>
              <a:off x="2200" y="1820"/>
              <a:ext cx="261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Rectangle 193"/>
            <p:cNvSpPr>
              <a:spLocks noChangeArrowheads="1"/>
            </p:cNvSpPr>
            <p:nvPr/>
          </p:nvSpPr>
          <p:spPr bwMode="auto">
            <a:xfrm>
              <a:off x="2461" y="1820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Rectangle 194"/>
            <p:cNvSpPr>
              <a:spLocks noChangeArrowheads="1"/>
            </p:cNvSpPr>
            <p:nvPr/>
          </p:nvSpPr>
          <p:spPr bwMode="auto">
            <a:xfrm>
              <a:off x="637" y="1820"/>
              <a:ext cx="2084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" name="Group 264"/>
          <p:cNvGrpSpPr>
            <a:grpSpLocks/>
          </p:cNvGrpSpPr>
          <p:nvPr/>
        </p:nvGrpSpPr>
        <p:grpSpPr bwMode="auto">
          <a:xfrm>
            <a:off x="1011238" y="4004469"/>
            <a:ext cx="3308350" cy="977900"/>
            <a:chOff x="637" y="2613"/>
            <a:chExt cx="2084" cy="616"/>
          </a:xfrm>
        </p:grpSpPr>
        <p:sp>
          <p:nvSpPr>
            <p:cNvPr id="16" name="Rectangle 204"/>
            <p:cNvSpPr>
              <a:spLocks noChangeArrowheads="1"/>
            </p:cNvSpPr>
            <p:nvPr/>
          </p:nvSpPr>
          <p:spPr bwMode="auto">
            <a:xfrm>
              <a:off x="637" y="2613"/>
              <a:ext cx="260" cy="61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Rectangle 205"/>
            <p:cNvSpPr>
              <a:spLocks noChangeArrowheads="1"/>
            </p:cNvSpPr>
            <p:nvPr/>
          </p:nvSpPr>
          <p:spPr bwMode="auto">
            <a:xfrm>
              <a:off x="897" y="2613"/>
              <a:ext cx="261" cy="61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Rectangle 206"/>
            <p:cNvSpPr>
              <a:spLocks noChangeArrowheads="1"/>
            </p:cNvSpPr>
            <p:nvPr/>
          </p:nvSpPr>
          <p:spPr bwMode="auto">
            <a:xfrm>
              <a:off x="1158" y="2613"/>
              <a:ext cx="260" cy="61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Rectangle 207"/>
            <p:cNvSpPr>
              <a:spLocks noChangeArrowheads="1"/>
            </p:cNvSpPr>
            <p:nvPr/>
          </p:nvSpPr>
          <p:spPr bwMode="auto">
            <a:xfrm>
              <a:off x="1418" y="2613"/>
              <a:ext cx="260" cy="616"/>
            </a:xfrm>
            <a:prstGeom prst="rect">
              <a:avLst/>
            </a:prstGeom>
            <a:solidFill>
              <a:srgbClr val="00FF00"/>
            </a:solidFill>
            <a:ln w="9525">
              <a:solidFill>
                <a:srgbClr val="66FF66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Rectangle 208"/>
            <p:cNvSpPr>
              <a:spLocks noChangeArrowheads="1"/>
            </p:cNvSpPr>
            <p:nvPr/>
          </p:nvSpPr>
          <p:spPr bwMode="auto">
            <a:xfrm>
              <a:off x="1680" y="2613"/>
              <a:ext cx="260" cy="61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" name="Rectangle 209"/>
            <p:cNvSpPr>
              <a:spLocks noChangeArrowheads="1"/>
            </p:cNvSpPr>
            <p:nvPr/>
          </p:nvSpPr>
          <p:spPr bwMode="auto">
            <a:xfrm>
              <a:off x="1940" y="2613"/>
              <a:ext cx="260" cy="61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" name="Rectangle 210"/>
            <p:cNvSpPr>
              <a:spLocks noChangeArrowheads="1"/>
            </p:cNvSpPr>
            <p:nvPr/>
          </p:nvSpPr>
          <p:spPr bwMode="auto">
            <a:xfrm>
              <a:off x="2200" y="2613"/>
              <a:ext cx="261" cy="61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" name="Rectangle 211"/>
            <p:cNvSpPr>
              <a:spLocks noChangeArrowheads="1"/>
            </p:cNvSpPr>
            <p:nvPr/>
          </p:nvSpPr>
          <p:spPr bwMode="auto">
            <a:xfrm>
              <a:off x="2461" y="2613"/>
              <a:ext cx="260" cy="616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4" name="Rectangle 212"/>
            <p:cNvSpPr>
              <a:spLocks noChangeArrowheads="1"/>
            </p:cNvSpPr>
            <p:nvPr/>
          </p:nvSpPr>
          <p:spPr bwMode="auto">
            <a:xfrm>
              <a:off x="637" y="2613"/>
              <a:ext cx="2084" cy="61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5" name="Group 265"/>
          <p:cNvGrpSpPr>
            <a:grpSpLocks/>
          </p:cNvGrpSpPr>
          <p:nvPr/>
        </p:nvGrpSpPr>
        <p:grpSpPr bwMode="auto">
          <a:xfrm>
            <a:off x="1011238" y="5264944"/>
            <a:ext cx="3308350" cy="979487"/>
            <a:chOff x="637" y="3407"/>
            <a:chExt cx="2084" cy="617"/>
          </a:xfrm>
        </p:grpSpPr>
        <p:sp>
          <p:nvSpPr>
            <p:cNvPr id="26" name="Rectangle 222"/>
            <p:cNvSpPr>
              <a:spLocks noChangeArrowheads="1"/>
            </p:cNvSpPr>
            <p:nvPr/>
          </p:nvSpPr>
          <p:spPr bwMode="auto">
            <a:xfrm>
              <a:off x="637" y="3407"/>
              <a:ext cx="260" cy="61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Rectangle 223"/>
            <p:cNvSpPr>
              <a:spLocks noChangeArrowheads="1"/>
            </p:cNvSpPr>
            <p:nvPr/>
          </p:nvSpPr>
          <p:spPr bwMode="auto">
            <a:xfrm>
              <a:off x="897" y="3407"/>
              <a:ext cx="261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Rectangle 224"/>
            <p:cNvSpPr>
              <a:spLocks noChangeArrowheads="1"/>
            </p:cNvSpPr>
            <p:nvPr/>
          </p:nvSpPr>
          <p:spPr bwMode="auto">
            <a:xfrm>
              <a:off x="1158" y="3407"/>
              <a:ext cx="260" cy="61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" name="Rectangle 225"/>
            <p:cNvSpPr>
              <a:spLocks noChangeArrowheads="1"/>
            </p:cNvSpPr>
            <p:nvPr/>
          </p:nvSpPr>
          <p:spPr bwMode="auto">
            <a:xfrm>
              <a:off x="1418" y="3407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Rectangle 226"/>
            <p:cNvSpPr>
              <a:spLocks noChangeArrowheads="1"/>
            </p:cNvSpPr>
            <p:nvPr/>
          </p:nvSpPr>
          <p:spPr bwMode="auto">
            <a:xfrm>
              <a:off x="1680" y="3407"/>
              <a:ext cx="260" cy="61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" name="Rectangle 227"/>
            <p:cNvSpPr>
              <a:spLocks noChangeArrowheads="1"/>
            </p:cNvSpPr>
            <p:nvPr/>
          </p:nvSpPr>
          <p:spPr bwMode="auto">
            <a:xfrm>
              <a:off x="1940" y="3407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" name="Rectangle 228"/>
            <p:cNvSpPr>
              <a:spLocks noChangeArrowheads="1"/>
            </p:cNvSpPr>
            <p:nvPr/>
          </p:nvSpPr>
          <p:spPr bwMode="auto">
            <a:xfrm>
              <a:off x="2200" y="3407"/>
              <a:ext cx="261" cy="617"/>
            </a:xfrm>
            <a:prstGeom prst="rect">
              <a:avLst/>
            </a:prstGeom>
            <a:solidFill>
              <a:srgbClr val="3333FF"/>
            </a:solidFill>
            <a:ln w="9525">
              <a:solidFill>
                <a:srgbClr val="3333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3" name="Rectangle 229"/>
            <p:cNvSpPr>
              <a:spLocks noChangeArrowheads="1"/>
            </p:cNvSpPr>
            <p:nvPr/>
          </p:nvSpPr>
          <p:spPr bwMode="auto">
            <a:xfrm>
              <a:off x="2461" y="3407"/>
              <a:ext cx="260" cy="617"/>
            </a:xfrm>
            <a:prstGeom prst="rect">
              <a:avLst/>
            </a:prstGeom>
            <a:solidFill>
              <a:schemeClr val="bg2">
                <a:lumMod val="1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Rectangle 230"/>
            <p:cNvSpPr>
              <a:spLocks noChangeArrowheads="1"/>
            </p:cNvSpPr>
            <p:nvPr/>
          </p:nvSpPr>
          <p:spPr bwMode="auto">
            <a:xfrm>
              <a:off x="637" y="3407"/>
              <a:ext cx="2084" cy="61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Text Box 250"/>
          <p:cNvSpPr txBox="1">
            <a:spLocks noChangeArrowheads="1"/>
          </p:cNvSpPr>
          <p:nvPr/>
        </p:nvSpPr>
        <p:spPr bwMode="auto">
          <a:xfrm>
            <a:off x="431800" y="2420144"/>
            <a:ext cx="458788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＝</a:t>
            </a:r>
          </a:p>
        </p:txBody>
      </p:sp>
      <p:grpSp>
        <p:nvGrpSpPr>
          <p:cNvPr id="36" name="Group 261"/>
          <p:cNvGrpSpPr>
            <a:grpSpLocks/>
          </p:cNvGrpSpPr>
          <p:nvPr/>
        </p:nvGrpSpPr>
        <p:grpSpPr bwMode="auto">
          <a:xfrm>
            <a:off x="431800" y="1124744"/>
            <a:ext cx="3995738" cy="1366837"/>
            <a:chOff x="272" y="799"/>
            <a:chExt cx="2517" cy="861"/>
          </a:xfrm>
        </p:grpSpPr>
        <p:sp>
          <p:nvSpPr>
            <p:cNvPr id="37" name="Text Box 172"/>
            <p:cNvSpPr txBox="1">
              <a:spLocks noChangeArrowheads="1"/>
            </p:cNvSpPr>
            <p:nvPr/>
          </p:nvSpPr>
          <p:spPr bwMode="auto">
            <a:xfrm>
              <a:off x="680" y="799"/>
              <a:ext cx="2109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 dirty="0"/>
                <a:t>白　黄　青　绿　紫　红　兰　黑</a:t>
              </a:r>
            </a:p>
          </p:txBody>
        </p:sp>
        <p:grpSp>
          <p:nvGrpSpPr>
            <p:cNvPr id="38" name="Group 162"/>
            <p:cNvGrpSpPr>
              <a:grpSpLocks/>
            </p:cNvGrpSpPr>
            <p:nvPr/>
          </p:nvGrpSpPr>
          <p:grpSpPr bwMode="auto">
            <a:xfrm>
              <a:off x="631" y="1034"/>
              <a:ext cx="2082" cy="604"/>
              <a:chOff x="3379" y="278"/>
              <a:chExt cx="1089" cy="748"/>
            </a:xfrm>
          </p:grpSpPr>
          <p:sp>
            <p:nvSpPr>
              <p:cNvPr id="48" name="Rectangle 163"/>
              <p:cNvSpPr>
                <a:spLocks noChangeArrowheads="1"/>
              </p:cNvSpPr>
              <p:nvPr/>
            </p:nvSpPr>
            <p:spPr bwMode="auto">
              <a:xfrm>
                <a:off x="3379" y="278"/>
                <a:ext cx="136" cy="7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9" name="Rectangle 164"/>
              <p:cNvSpPr>
                <a:spLocks noChangeArrowheads="1"/>
              </p:cNvSpPr>
              <p:nvPr/>
            </p:nvSpPr>
            <p:spPr bwMode="auto">
              <a:xfrm>
                <a:off x="3515" y="278"/>
                <a:ext cx="136" cy="748"/>
              </a:xfrm>
              <a:prstGeom prst="rect">
                <a:avLst/>
              </a:prstGeom>
              <a:solidFill>
                <a:srgbClr val="F0F8A6"/>
              </a:solidFill>
              <a:ln w="9525">
                <a:solidFill>
                  <a:srgbClr val="F0F8A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Rectangle 165"/>
              <p:cNvSpPr>
                <a:spLocks noChangeArrowheads="1"/>
              </p:cNvSpPr>
              <p:nvPr/>
            </p:nvSpPr>
            <p:spPr bwMode="auto">
              <a:xfrm>
                <a:off x="3651" y="278"/>
                <a:ext cx="136" cy="748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Rectangle 166"/>
              <p:cNvSpPr>
                <a:spLocks noChangeArrowheads="1"/>
              </p:cNvSpPr>
              <p:nvPr/>
            </p:nvSpPr>
            <p:spPr bwMode="auto">
              <a:xfrm>
                <a:off x="3787" y="278"/>
                <a:ext cx="136" cy="74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2" name="Rectangle 167"/>
              <p:cNvSpPr>
                <a:spLocks noChangeArrowheads="1"/>
              </p:cNvSpPr>
              <p:nvPr/>
            </p:nvSpPr>
            <p:spPr bwMode="auto">
              <a:xfrm>
                <a:off x="3924" y="278"/>
                <a:ext cx="136" cy="748"/>
              </a:xfrm>
              <a:prstGeom prst="rect">
                <a:avLst/>
              </a:prstGeom>
              <a:solidFill>
                <a:srgbClr val="FAA4DF"/>
              </a:solidFill>
              <a:ln w="9525">
                <a:solidFill>
                  <a:srgbClr val="FAA4D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3" name="Rectangle 168"/>
              <p:cNvSpPr>
                <a:spLocks noChangeArrowheads="1"/>
              </p:cNvSpPr>
              <p:nvPr/>
            </p:nvSpPr>
            <p:spPr bwMode="auto">
              <a:xfrm>
                <a:off x="4060" y="278"/>
                <a:ext cx="136" cy="74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4" name="Rectangle 169"/>
              <p:cNvSpPr>
                <a:spLocks noChangeArrowheads="1"/>
              </p:cNvSpPr>
              <p:nvPr/>
            </p:nvSpPr>
            <p:spPr bwMode="auto">
              <a:xfrm>
                <a:off x="4196" y="278"/>
                <a:ext cx="136" cy="748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rgbClr val="3333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5" name="Rectangle 170"/>
              <p:cNvSpPr>
                <a:spLocks noChangeArrowheads="1"/>
              </p:cNvSpPr>
              <p:nvPr/>
            </p:nvSpPr>
            <p:spPr bwMode="auto">
              <a:xfrm>
                <a:off x="4332" y="278"/>
                <a:ext cx="136" cy="748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6" name="Rectangle 171"/>
              <p:cNvSpPr>
                <a:spLocks noChangeArrowheads="1"/>
              </p:cNvSpPr>
              <p:nvPr/>
            </p:nvSpPr>
            <p:spPr bwMode="auto">
              <a:xfrm>
                <a:off x="3379" y="278"/>
                <a:ext cx="1089" cy="7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39" name="Text Box 241"/>
            <p:cNvSpPr txBox="1">
              <a:spLocks noChangeArrowheads="1"/>
            </p:cNvSpPr>
            <p:nvPr/>
          </p:nvSpPr>
          <p:spPr bwMode="auto">
            <a:xfrm>
              <a:off x="615" y="1048"/>
              <a:ext cx="270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R</a:t>
              </a:r>
              <a:r>
                <a:rPr lang="zh-CN" altLang="en-US" sz="1600"/>
                <a:t>＋</a:t>
              </a:r>
              <a:r>
                <a:rPr lang="en-US" altLang="zh-CN" sz="1600"/>
                <a:t>G</a:t>
              </a:r>
              <a:r>
                <a:rPr lang="zh-CN" altLang="en-US" sz="1600"/>
                <a:t>＋</a:t>
              </a:r>
              <a:r>
                <a:rPr lang="en-US" altLang="zh-CN" sz="1600"/>
                <a:t>B</a:t>
              </a:r>
            </a:p>
          </p:txBody>
        </p:sp>
        <p:sp>
          <p:nvSpPr>
            <p:cNvPr id="40" name="Text Box 242"/>
            <p:cNvSpPr txBox="1">
              <a:spLocks noChangeArrowheads="1"/>
            </p:cNvSpPr>
            <p:nvPr/>
          </p:nvSpPr>
          <p:spPr bwMode="auto">
            <a:xfrm>
              <a:off x="864" y="1048"/>
              <a:ext cx="270" cy="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R</a:t>
              </a:r>
              <a:r>
                <a:rPr lang="zh-CN" altLang="en-US" sz="1600"/>
                <a:t>＋</a:t>
              </a:r>
              <a:r>
                <a:rPr lang="en-US" altLang="zh-CN" sz="1600"/>
                <a:t>G</a:t>
              </a:r>
            </a:p>
          </p:txBody>
        </p:sp>
        <p:sp>
          <p:nvSpPr>
            <p:cNvPr id="41" name="Text Box 243"/>
            <p:cNvSpPr txBox="1">
              <a:spLocks noChangeArrowheads="1"/>
            </p:cNvSpPr>
            <p:nvPr/>
          </p:nvSpPr>
          <p:spPr bwMode="auto">
            <a:xfrm>
              <a:off x="1136" y="1048"/>
              <a:ext cx="270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dirty="0"/>
                <a:t>G</a:t>
              </a:r>
              <a:r>
                <a:rPr lang="zh-CN" altLang="en-US" sz="1600" dirty="0"/>
                <a:t>＋</a:t>
              </a:r>
              <a:r>
                <a:rPr lang="en-US" altLang="zh-CN" sz="1600" dirty="0"/>
                <a:t>B</a:t>
              </a:r>
            </a:p>
          </p:txBody>
        </p:sp>
        <p:sp>
          <p:nvSpPr>
            <p:cNvPr id="42" name="Text Box 244"/>
            <p:cNvSpPr txBox="1">
              <a:spLocks noChangeArrowheads="1"/>
            </p:cNvSpPr>
            <p:nvPr/>
          </p:nvSpPr>
          <p:spPr bwMode="auto">
            <a:xfrm>
              <a:off x="1683" y="1048"/>
              <a:ext cx="270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R</a:t>
              </a:r>
              <a:r>
                <a:rPr lang="zh-CN" altLang="en-US" sz="1600"/>
                <a:t>＋</a:t>
              </a:r>
              <a:r>
                <a:rPr lang="en-US" altLang="zh-CN" sz="1600"/>
                <a:t>B</a:t>
              </a:r>
            </a:p>
          </p:txBody>
        </p:sp>
        <p:grpSp>
          <p:nvGrpSpPr>
            <p:cNvPr id="43" name="Group 245"/>
            <p:cNvGrpSpPr>
              <a:grpSpLocks/>
            </p:cNvGrpSpPr>
            <p:nvPr/>
          </p:nvGrpSpPr>
          <p:grpSpPr bwMode="auto">
            <a:xfrm>
              <a:off x="1932" y="1048"/>
              <a:ext cx="540" cy="204"/>
              <a:chOff x="4583" y="867"/>
              <a:chExt cx="540" cy="204"/>
            </a:xfrm>
          </p:grpSpPr>
          <p:sp>
            <p:nvSpPr>
              <p:cNvPr id="46" name="Text Box 246"/>
              <p:cNvSpPr txBox="1">
                <a:spLocks noChangeArrowheads="1"/>
              </p:cNvSpPr>
              <p:nvPr/>
            </p:nvSpPr>
            <p:spPr bwMode="auto">
              <a:xfrm>
                <a:off x="4853" y="867"/>
                <a:ext cx="270" cy="20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eaVer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/>
                  <a:t>B</a:t>
                </a:r>
              </a:p>
            </p:txBody>
          </p:sp>
          <p:sp>
            <p:nvSpPr>
              <p:cNvPr id="47" name="Text Box 247"/>
              <p:cNvSpPr txBox="1">
                <a:spLocks noChangeArrowheads="1"/>
              </p:cNvSpPr>
              <p:nvPr/>
            </p:nvSpPr>
            <p:spPr bwMode="auto">
              <a:xfrm>
                <a:off x="4583" y="868"/>
                <a:ext cx="270" cy="20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vert="eaVert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/>
                  <a:t>R</a:t>
                </a:r>
              </a:p>
            </p:txBody>
          </p:sp>
        </p:grpSp>
        <p:sp>
          <p:nvSpPr>
            <p:cNvPr id="44" name="Text Box 248"/>
            <p:cNvSpPr txBox="1">
              <a:spLocks noChangeArrowheads="1"/>
            </p:cNvSpPr>
            <p:nvPr/>
          </p:nvSpPr>
          <p:spPr bwMode="auto">
            <a:xfrm>
              <a:off x="1406" y="1048"/>
              <a:ext cx="270" cy="6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G</a:t>
              </a:r>
            </a:p>
          </p:txBody>
        </p:sp>
        <p:sp>
          <p:nvSpPr>
            <p:cNvPr id="45" name="Text Box 253"/>
            <p:cNvSpPr txBox="1">
              <a:spLocks noChangeArrowheads="1"/>
            </p:cNvSpPr>
            <p:nvPr/>
          </p:nvSpPr>
          <p:spPr bwMode="auto">
            <a:xfrm>
              <a:off x="272" y="1159"/>
              <a:ext cx="408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/>
                <a:t>彩条图像</a:t>
              </a:r>
            </a:p>
          </p:txBody>
        </p:sp>
      </p:grpSp>
      <p:grpSp>
        <p:nvGrpSpPr>
          <p:cNvPr id="57" name="Group 262"/>
          <p:cNvGrpSpPr>
            <a:grpSpLocks/>
          </p:cNvGrpSpPr>
          <p:nvPr/>
        </p:nvGrpSpPr>
        <p:grpSpPr bwMode="auto">
          <a:xfrm>
            <a:off x="179388" y="2961481"/>
            <a:ext cx="865187" cy="3100388"/>
            <a:chOff x="113" y="1956"/>
            <a:chExt cx="545" cy="1953"/>
          </a:xfrm>
        </p:grpSpPr>
        <p:sp>
          <p:nvSpPr>
            <p:cNvPr id="58" name="Text Box 251"/>
            <p:cNvSpPr txBox="1">
              <a:spLocks noChangeArrowheads="1"/>
            </p:cNvSpPr>
            <p:nvPr/>
          </p:nvSpPr>
          <p:spPr bwMode="auto">
            <a:xfrm>
              <a:off x="249" y="2409"/>
              <a:ext cx="31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＋</a:t>
              </a:r>
            </a:p>
          </p:txBody>
        </p:sp>
        <p:sp>
          <p:nvSpPr>
            <p:cNvPr id="59" name="Text Box 252"/>
            <p:cNvSpPr txBox="1">
              <a:spLocks noChangeArrowheads="1"/>
            </p:cNvSpPr>
            <p:nvPr/>
          </p:nvSpPr>
          <p:spPr bwMode="auto">
            <a:xfrm>
              <a:off x="249" y="3203"/>
              <a:ext cx="31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/>
                <a:t>＋</a:t>
              </a:r>
            </a:p>
          </p:txBody>
        </p:sp>
        <p:sp>
          <p:nvSpPr>
            <p:cNvPr id="60" name="Text Box 256"/>
            <p:cNvSpPr txBox="1">
              <a:spLocks noChangeArrowheads="1"/>
            </p:cNvSpPr>
            <p:nvPr/>
          </p:nvSpPr>
          <p:spPr bwMode="auto">
            <a:xfrm>
              <a:off x="136" y="3543"/>
              <a:ext cx="52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/>
                <a:t>兰基色图像</a:t>
              </a:r>
            </a:p>
          </p:txBody>
        </p:sp>
        <p:sp>
          <p:nvSpPr>
            <p:cNvPr id="61" name="Text Box 257"/>
            <p:cNvSpPr txBox="1">
              <a:spLocks noChangeArrowheads="1"/>
            </p:cNvSpPr>
            <p:nvPr/>
          </p:nvSpPr>
          <p:spPr bwMode="auto">
            <a:xfrm>
              <a:off x="136" y="2772"/>
              <a:ext cx="52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/>
                <a:t>绿基色图像</a:t>
              </a:r>
            </a:p>
          </p:txBody>
        </p:sp>
        <p:sp>
          <p:nvSpPr>
            <p:cNvPr id="62" name="Text Box 258"/>
            <p:cNvSpPr txBox="1">
              <a:spLocks noChangeArrowheads="1"/>
            </p:cNvSpPr>
            <p:nvPr/>
          </p:nvSpPr>
          <p:spPr bwMode="auto">
            <a:xfrm>
              <a:off x="113" y="1956"/>
              <a:ext cx="522" cy="3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1600"/>
                <a:t>红基色图像</a:t>
              </a:r>
            </a:p>
          </p:txBody>
        </p:sp>
      </p:grpSp>
      <p:grpSp>
        <p:nvGrpSpPr>
          <p:cNvPr id="63" name="Group 266"/>
          <p:cNvGrpSpPr>
            <a:grpSpLocks/>
          </p:cNvGrpSpPr>
          <p:nvPr/>
        </p:nvGrpSpPr>
        <p:grpSpPr bwMode="auto">
          <a:xfrm>
            <a:off x="5221411" y="1988840"/>
            <a:ext cx="3490913" cy="733425"/>
            <a:chOff x="3448" y="428"/>
            <a:chExt cx="2199" cy="462"/>
          </a:xfrm>
        </p:grpSpPr>
        <p:grpSp>
          <p:nvGrpSpPr>
            <p:cNvPr id="64" name="Group 4"/>
            <p:cNvGrpSpPr>
              <a:grpSpLocks/>
            </p:cNvGrpSpPr>
            <p:nvPr/>
          </p:nvGrpSpPr>
          <p:grpSpPr bwMode="auto">
            <a:xfrm>
              <a:off x="3438" y="641"/>
              <a:ext cx="2106" cy="249"/>
              <a:chOff x="3379" y="278"/>
              <a:chExt cx="1089" cy="748"/>
            </a:xfrm>
          </p:grpSpPr>
          <p:sp>
            <p:nvSpPr>
              <p:cNvPr id="66" name="Rectangle 5"/>
              <p:cNvSpPr>
                <a:spLocks noChangeArrowheads="1"/>
              </p:cNvSpPr>
              <p:nvPr/>
            </p:nvSpPr>
            <p:spPr bwMode="auto">
              <a:xfrm>
                <a:off x="3379" y="278"/>
                <a:ext cx="136" cy="74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" name="Rectangle 6"/>
              <p:cNvSpPr>
                <a:spLocks noChangeArrowheads="1"/>
              </p:cNvSpPr>
              <p:nvPr/>
            </p:nvSpPr>
            <p:spPr bwMode="auto">
              <a:xfrm>
                <a:off x="3515" y="278"/>
                <a:ext cx="136" cy="748"/>
              </a:xfrm>
              <a:prstGeom prst="rect">
                <a:avLst/>
              </a:prstGeom>
              <a:solidFill>
                <a:srgbClr val="F0F8A6"/>
              </a:solidFill>
              <a:ln w="9525">
                <a:solidFill>
                  <a:srgbClr val="F0F8A6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" name="Rectangle 7"/>
              <p:cNvSpPr>
                <a:spLocks noChangeArrowheads="1"/>
              </p:cNvSpPr>
              <p:nvPr/>
            </p:nvSpPr>
            <p:spPr bwMode="auto">
              <a:xfrm>
                <a:off x="3651" y="278"/>
                <a:ext cx="136" cy="748"/>
              </a:xfrm>
              <a:prstGeom prst="rect">
                <a:avLst/>
              </a:prstGeom>
              <a:solidFill>
                <a:srgbClr val="00FFFF"/>
              </a:solidFill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9" name="Rectangle 8"/>
              <p:cNvSpPr>
                <a:spLocks noChangeArrowheads="1"/>
              </p:cNvSpPr>
              <p:nvPr/>
            </p:nvSpPr>
            <p:spPr bwMode="auto">
              <a:xfrm>
                <a:off x="3787" y="278"/>
                <a:ext cx="136" cy="748"/>
              </a:xfrm>
              <a:prstGeom prst="rect">
                <a:avLst/>
              </a:prstGeom>
              <a:solidFill>
                <a:srgbClr val="00FF00"/>
              </a:solidFill>
              <a:ln w="9525">
                <a:solidFill>
                  <a:srgbClr val="00FF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0" name="Rectangle 9"/>
              <p:cNvSpPr>
                <a:spLocks noChangeArrowheads="1"/>
              </p:cNvSpPr>
              <p:nvPr/>
            </p:nvSpPr>
            <p:spPr bwMode="auto">
              <a:xfrm>
                <a:off x="3924" y="278"/>
                <a:ext cx="136" cy="748"/>
              </a:xfrm>
              <a:prstGeom prst="rect">
                <a:avLst/>
              </a:prstGeom>
              <a:solidFill>
                <a:srgbClr val="FAA4DF"/>
              </a:solidFill>
              <a:ln w="9525">
                <a:solidFill>
                  <a:srgbClr val="FAA4D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1" name="Rectangle 10"/>
              <p:cNvSpPr>
                <a:spLocks noChangeArrowheads="1"/>
              </p:cNvSpPr>
              <p:nvPr/>
            </p:nvSpPr>
            <p:spPr bwMode="auto">
              <a:xfrm>
                <a:off x="4060" y="278"/>
                <a:ext cx="136" cy="748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4196" y="278"/>
                <a:ext cx="136" cy="748"/>
              </a:xfrm>
              <a:prstGeom prst="rect">
                <a:avLst/>
              </a:prstGeom>
              <a:solidFill>
                <a:srgbClr val="3333FF"/>
              </a:solidFill>
              <a:ln w="9525">
                <a:solidFill>
                  <a:srgbClr val="3333FF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3" name="Rectangle 12"/>
              <p:cNvSpPr>
                <a:spLocks noChangeArrowheads="1"/>
              </p:cNvSpPr>
              <p:nvPr/>
            </p:nvSpPr>
            <p:spPr bwMode="auto">
              <a:xfrm>
                <a:off x="4332" y="278"/>
                <a:ext cx="136" cy="748"/>
              </a:xfrm>
              <a:prstGeom prst="rect">
                <a:avLst/>
              </a:prstGeom>
              <a:solidFill>
                <a:schemeClr val="bg2">
                  <a:lumMod val="1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74" name="Rectangle 13"/>
              <p:cNvSpPr>
                <a:spLocks noChangeArrowheads="1"/>
              </p:cNvSpPr>
              <p:nvPr/>
            </p:nvSpPr>
            <p:spPr bwMode="auto">
              <a:xfrm>
                <a:off x="3379" y="278"/>
                <a:ext cx="1089" cy="74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65" name="Text Box 14"/>
            <p:cNvSpPr txBox="1">
              <a:spLocks noChangeArrowheads="1"/>
            </p:cNvSpPr>
            <p:nvPr/>
          </p:nvSpPr>
          <p:spPr bwMode="auto">
            <a:xfrm>
              <a:off x="3470" y="428"/>
              <a:ext cx="2177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1600"/>
                <a:t>白　黄　青　绿　紫　红　兰　黑</a:t>
              </a:r>
            </a:p>
          </p:txBody>
        </p:sp>
      </p:grpSp>
      <p:grpSp>
        <p:nvGrpSpPr>
          <p:cNvPr id="75" name="Group 267"/>
          <p:cNvGrpSpPr>
            <a:grpSpLocks/>
          </p:cNvGrpSpPr>
          <p:nvPr/>
        </p:nvGrpSpPr>
        <p:grpSpPr bwMode="auto">
          <a:xfrm>
            <a:off x="4789611" y="2793703"/>
            <a:ext cx="3779838" cy="376237"/>
            <a:chOff x="3176" y="935"/>
            <a:chExt cx="2381" cy="237"/>
          </a:xfrm>
        </p:grpSpPr>
        <p:grpSp>
          <p:nvGrpSpPr>
            <p:cNvPr id="76" name="Group 15"/>
            <p:cNvGrpSpPr>
              <a:grpSpLocks/>
            </p:cNvGrpSpPr>
            <p:nvPr/>
          </p:nvGrpSpPr>
          <p:grpSpPr bwMode="auto">
            <a:xfrm>
              <a:off x="3448" y="980"/>
              <a:ext cx="2109" cy="182"/>
              <a:chOff x="3266" y="2137"/>
              <a:chExt cx="2109" cy="182"/>
            </a:xfrm>
          </p:grpSpPr>
          <p:sp>
            <p:nvSpPr>
              <p:cNvPr id="82" name="Line 16"/>
              <p:cNvSpPr>
                <a:spLocks noChangeShapeType="1"/>
              </p:cNvSpPr>
              <p:nvPr/>
            </p:nvSpPr>
            <p:spPr bwMode="auto">
              <a:xfrm>
                <a:off x="3266" y="2137"/>
                <a:ext cx="5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17"/>
              <p:cNvSpPr>
                <a:spLocks noChangeShapeType="1"/>
              </p:cNvSpPr>
              <p:nvPr/>
            </p:nvSpPr>
            <p:spPr bwMode="auto">
              <a:xfrm>
                <a:off x="3787" y="213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Line 18"/>
              <p:cNvSpPr>
                <a:spLocks noChangeShapeType="1"/>
              </p:cNvSpPr>
              <p:nvPr/>
            </p:nvSpPr>
            <p:spPr bwMode="auto">
              <a:xfrm>
                <a:off x="3787" y="2319"/>
                <a:ext cx="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19"/>
              <p:cNvSpPr>
                <a:spLocks noChangeShapeType="1"/>
              </p:cNvSpPr>
              <p:nvPr/>
            </p:nvSpPr>
            <p:spPr bwMode="auto">
              <a:xfrm flipV="1">
                <a:off x="4309" y="213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6" name="Line 20"/>
              <p:cNvSpPr>
                <a:spLocks noChangeShapeType="1"/>
              </p:cNvSpPr>
              <p:nvPr/>
            </p:nvSpPr>
            <p:spPr bwMode="auto">
              <a:xfrm>
                <a:off x="4309" y="2137"/>
                <a:ext cx="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21"/>
              <p:cNvSpPr>
                <a:spLocks noChangeShapeType="1"/>
              </p:cNvSpPr>
              <p:nvPr/>
            </p:nvSpPr>
            <p:spPr bwMode="auto">
              <a:xfrm>
                <a:off x="4853" y="213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8" name="Line 22"/>
              <p:cNvSpPr>
                <a:spLocks noChangeShapeType="1"/>
              </p:cNvSpPr>
              <p:nvPr/>
            </p:nvSpPr>
            <p:spPr bwMode="auto">
              <a:xfrm>
                <a:off x="4853" y="2319"/>
                <a:ext cx="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23"/>
              <p:cNvSpPr>
                <a:spLocks noChangeShapeType="1"/>
              </p:cNvSpPr>
              <p:nvPr/>
            </p:nvSpPr>
            <p:spPr bwMode="auto">
              <a:xfrm flipV="1">
                <a:off x="5375" y="213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24"/>
              <p:cNvSpPr>
                <a:spLocks noChangeShapeType="1"/>
              </p:cNvSpPr>
              <p:nvPr/>
            </p:nvSpPr>
            <p:spPr bwMode="auto">
              <a:xfrm>
                <a:off x="3266" y="213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7" name="Text Box 73"/>
            <p:cNvSpPr txBox="1">
              <a:spLocks noChangeArrowheads="1"/>
            </p:cNvSpPr>
            <p:nvPr/>
          </p:nvSpPr>
          <p:spPr bwMode="auto">
            <a:xfrm>
              <a:off x="3176" y="935"/>
              <a:ext cx="2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E</a:t>
              </a:r>
              <a:r>
                <a:rPr lang="en-US" altLang="zh-CN" sz="1000"/>
                <a:t>R</a:t>
              </a:r>
            </a:p>
          </p:txBody>
        </p:sp>
        <p:sp>
          <p:nvSpPr>
            <p:cNvPr id="78" name="Text Box 77"/>
            <p:cNvSpPr txBox="1">
              <a:spLocks noChangeArrowheads="1"/>
            </p:cNvSpPr>
            <p:nvPr/>
          </p:nvSpPr>
          <p:spPr bwMode="auto">
            <a:xfrm>
              <a:off x="3629" y="98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sp>
          <p:nvSpPr>
            <p:cNvPr id="79" name="Text Box 78"/>
            <p:cNvSpPr txBox="1">
              <a:spLocks noChangeArrowheads="1"/>
            </p:cNvSpPr>
            <p:nvPr/>
          </p:nvSpPr>
          <p:spPr bwMode="auto">
            <a:xfrm>
              <a:off x="4151" y="98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80" name="Text Box 79"/>
            <p:cNvSpPr txBox="1">
              <a:spLocks noChangeArrowheads="1"/>
            </p:cNvSpPr>
            <p:nvPr/>
          </p:nvSpPr>
          <p:spPr bwMode="auto">
            <a:xfrm>
              <a:off x="5217" y="98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81" name="Text Box 85"/>
            <p:cNvSpPr txBox="1">
              <a:spLocks noChangeArrowheads="1"/>
            </p:cNvSpPr>
            <p:nvPr/>
          </p:nvSpPr>
          <p:spPr bwMode="auto">
            <a:xfrm>
              <a:off x="4673" y="98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</p:grpSp>
      <p:grpSp>
        <p:nvGrpSpPr>
          <p:cNvPr id="91" name="Group 269"/>
          <p:cNvGrpSpPr>
            <a:grpSpLocks/>
          </p:cNvGrpSpPr>
          <p:nvPr/>
        </p:nvGrpSpPr>
        <p:grpSpPr bwMode="auto">
          <a:xfrm>
            <a:off x="4788024" y="3730328"/>
            <a:ext cx="3744912" cy="376237"/>
            <a:chOff x="3175" y="1525"/>
            <a:chExt cx="2359" cy="237"/>
          </a:xfrm>
        </p:grpSpPr>
        <p:grpSp>
          <p:nvGrpSpPr>
            <p:cNvPr id="92" name="Group 25"/>
            <p:cNvGrpSpPr>
              <a:grpSpLocks/>
            </p:cNvGrpSpPr>
            <p:nvPr/>
          </p:nvGrpSpPr>
          <p:grpSpPr bwMode="auto">
            <a:xfrm>
              <a:off x="3448" y="1568"/>
              <a:ext cx="2086" cy="183"/>
              <a:chOff x="3266" y="2386"/>
              <a:chExt cx="2086" cy="183"/>
            </a:xfrm>
          </p:grpSpPr>
          <p:grpSp>
            <p:nvGrpSpPr>
              <p:cNvPr id="102" name="Group 26"/>
              <p:cNvGrpSpPr>
                <a:grpSpLocks/>
              </p:cNvGrpSpPr>
              <p:nvPr/>
            </p:nvGrpSpPr>
            <p:grpSpPr bwMode="auto">
              <a:xfrm>
                <a:off x="3266" y="2386"/>
                <a:ext cx="1043" cy="182"/>
                <a:chOff x="3266" y="2386"/>
                <a:chExt cx="2109" cy="182"/>
              </a:xfrm>
            </p:grpSpPr>
            <p:sp>
              <p:nvSpPr>
                <p:cNvPr id="111" name="Line 27"/>
                <p:cNvSpPr>
                  <a:spLocks noChangeShapeType="1"/>
                </p:cNvSpPr>
                <p:nvPr/>
              </p:nvSpPr>
              <p:spPr bwMode="auto">
                <a:xfrm>
                  <a:off x="3266" y="2386"/>
                  <a:ext cx="521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2" name="Line 28"/>
                <p:cNvSpPr>
                  <a:spLocks noChangeShapeType="1"/>
                </p:cNvSpPr>
                <p:nvPr/>
              </p:nvSpPr>
              <p:spPr bwMode="auto">
                <a:xfrm>
                  <a:off x="3787" y="238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3" name="Line 29"/>
                <p:cNvSpPr>
                  <a:spLocks noChangeShapeType="1"/>
                </p:cNvSpPr>
                <p:nvPr/>
              </p:nvSpPr>
              <p:spPr bwMode="auto">
                <a:xfrm>
                  <a:off x="3787" y="2568"/>
                  <a:ext cx="52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4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309" y="238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5" name="Line 31"/>
                <p:cNvSpPr>
                  <a:spLocks noChangeShapeType="1"/>
                </p:cNvSpPr>
                <p:nvPr/>
              </p:nvSpPr>
              <p:spPr bwMode="auto">
                <a:xfrm>
                  <a:off x="4309" y="2386"/>
                  <a:ext cx="544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6" name="Line 32"/>
                <p:cNvSpPr>
                  <a:spLocks noChangeShapeType="1"/>
                </p:cNvSpPr>
                <p:nvPr/>
              </p:nvSpPr>
              <p:spPr bwMode="auto">
                <a:xfrm>
                  <a:off x="4853" y="238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7" name="Line 33"/>
                <p:cNvSpPr>
                  <a:spLocks noChangeShapeType="1"/>
                </p:cNvSpPr>
                <p:nvPr/>
              </p:nvSpPr>
              <p:spPr bwMode="auto">
                <a:xfrm>
                  <a:off x="4853" y="2568"/>
                  <a:ext cx="522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8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5375" y="2387"/>
                  <a:ext cx="0" cy="18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19" name="Line 35"/>
                <p:cNvSpPr>
                  <a:spLocks noChangeShapeType="1"/>
                </p:cNvSpPr>
                <p:nvPr/>
              </p:nvSpPr>
              <p:spPr bwMode="auto">
                <a:xfrm>
                  <a:off x="3266" y="2386"/>
                  <a:ext cx="0" cy="18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3" name="Line 36"/>
              <p:cNvSpPr>
                <a:spLocks noChangeShapeType="1"/>
              </p:cNvSpPr>
              <p:nvPr/>
            </p:nvSpPr>
            <p:spPr bwMode="auto">
              <a:xfrm>
                <a:off x="4309" y="2387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7"/>
              <p:cNvSpPr>
                <a:spLocks noChangeShapeType="1"/>
              </p:cNvSpPr>
              <p:nvPr/>
            </p:nvSpPr>
            <p:spPr bwMode="auto">
              <a:xfrm>
                <a:off x="4567" y="238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8"/>
              <p:cNvSpPr>
                <a:spLocks noChangeShapeType="1"/>
              </p:cNvSpPr>
              <p:nvPr/>
            </p:nvSpPr>
            <p:spPr bwMode="auto">
              <a:xfrm>
                <a:off x="4567" y="2569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Line 39"/>
              <p:cNvSpPr>
                <a:spLocks noChangeShapeType="1"/>
              </p:cNvSpPr>
              <p:nvPr/>
            </p:nvSpPr>
            <p:spPr bwMode="auto">
              <a:xfrm flipV="1">
                <a:off x="4825" y="238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Line 40"/>
              <p:cNvSpPr>
                <a:spLocks noChangeShapeType="1"/>
              </p:cNvSpPr>
              <p:nvPr/>
            </p:nvSpPr>
            <p:spPr bwMode="auto">
              <a:xfrm>
                <a:off x="4825" y="2387"/>
                <a:ext cx="26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41"/>
              <p:cNvSpPr>
                <a:spLocks noChangeShapeType="1"/>
              </p:cNvSpPr>
              <p:nvPr/>
            </p:nvSpPr>
            <p:spPr bwMode="auto">
              <a:xfrm>
                <a:off x="5094" y="2387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9" name="Line 42"/>
              <p:cNvSpPr>
                <a:spLocks noChangeShapeType="1"/>
              </p:cNvSpPr>
              <p:nvPr/>
            </p:nvSpPr>
            <p:spPr bwMode="auto">
              <a:xfrm>
                <a:off x="5094" y="2569"/>
                <a:ext cx="25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43"/>
              <p:cNvSpPr>
                <a:spLocks noChangeShapeType="1"/>
              </p:cNvSpPr>
              <p:nvPr/>
            </p:nvSpPr>
            <p:spPr bwMode="auto">
              <a:xfrm flipV="1">
                <a:off x="5352" y="2388"/>
                <a:ext cx="0" cy="1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93" name="Text Box 75"/>
            <p:cNvSpPr txBox="1">
              <a:spLocks noChangeArrowheads="1"/>
            </p:cNvSpPr>
            <p:nvPr/>
          </p:nvSpPr>
          <p:spPr bwMode="auto">
            <a:xfrm>
              <a:off x="3175" y="1525"/>
              <a:ext cx="2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E</a:t>
              </a:r>
              <a:r>
                <a:rPr lang="en-US" altLang="zh-CN" sz="1000"/>
                <a:t>B</a:t>
              </a:r>
            </a:p>
          </p:txBody>
        </p:sp>
        <p:sp>
          <p:nvSpPr>
            <p:cNvPr id="94" name="Text Box 80"/>
            <p:cNvSpPr txBox="1">
              <a:spLocks noChangeArrowheads="1"/>
            </p:cNvSpPr>
            <p:nvPr/>
          </p:nvSpPr>
          <p:spPr bwMode="auto">
            <a:xfrm>
              <a:off x="4264" y="1559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95" name="Text Box 81"/>
            <p:cNvSpPr txBox="1">
              <a:spLocks noChangeArrowheads="1"/>
            </p:cNvSpPr>
            <p:nvPr/>
          </p:nvSpPr>
          <p:spPr bwMode="auto">
            <a:xfrm>
              <a:off x="4786" y="1559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96" name="Text Box 82"/>
            <p:cNvSpPr txBox="1">
              <a:spLocks noChangeArrowheads="1"/>
            </p:cNvSpPr>
            <p:nvPr/>
          </p:nvSpPr>
          <p:spPr bwMode="auto">
            <a:xfrm>
              <a:off x="3743" y="1559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97" name="Text Box 84"/>
            <p:cNvSpPr txBox="1">
              <a:spLocks noChangeArrowheads="1"/>
            </p:cNvSpPr>
            <p:nvPr/>
          </p:nvSpPr>
          <p:spPr bwMode="auto">
            <a:xfrm>
              <a:off x="5307" y="1559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98" name="Text Box 86"/>
            <p:cNvSpPr txBox="1">
              <a:spLocks noChangeArrowheads="1"/>
            </p:cNvSpPr>
            <p:nvPr/>
          </p:nvSpPr>
          <p:spPr bwMode="auto">
            <a:xfrm>
              <a:off x="4536" y="157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sp>
          <p:nvSpPr>
            <p:cNvPr id="99" name="Text Box 87"/>
            <p:cNvSpPr txBox="1">
              <a:spLocks noChangeArrowheads="1"/>
            </p:cNvSpPr>
            <p:nvPr/>
          </p:nvSpPr>
          <p:spPr bwMode="auto">
            <a:xfrm>
              <a:off x="5058" y="157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sp>
          <p:nvSpPr>
            <p:cNvPr id="100" name="Text Box 88"/>
            <p:cNvSpPr txBox="1">
              <a:spLocks noChangeArrowheads="1"/>
            </p:cNvSpPr>
            <p:nvPr/>
          </p:nvSpPr>
          <p:spPr bwMode="auto">
            <a:xfrm>
              <a:off x="3470" y="157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sp>
          <p:nvSpPr>
            <p:cNvPr id="101" name="Text Box 89"/>
            <p:cNvSpPr txBox="1">
              <a:spLocks noChangeArrowheads="1"/>
            </p:cNvSpPr>
            <p:nvPr/>
          </p:nvSpPr>
          <p:spPr bwMode="auto">
            <a:xfrm>
              <a:off x="4015" y="1570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</p:grpSp>
      <p:grpSp>
        <p:nvGrpSpPr>
          <p:cNvPr id="120" name="Group 268"/>
          <p:cNvGrpSpPr>
            <a:grpSpLocks/>
          </p:cNvGrpSpPr>
          <p:nvPr/>
        </p:nvGrpSpPr>
        <p:grpSpPr bwMode="auto">
          <a:xfrm>
            <a:off x="4788024" y="3255665"/>
            <a:ext cx="3781425" cy="382588"/>
            <a:chOff x="3175" y="1226"/>
            <a:chExt cx="2382" cy="241"/>
          </a:xfrm>
        </p:grpSpPr>
        <p:grpSp>
          <p:nvGrpSpPr>
            <p:cNvPr id="121" name="Group 44"/>
            <p:cNvGrpSpPr>
              <a:grpSpLocks/>
            </p:cNvGrpSpPr>
            <p:nvPr/>
          </p:nvGrpSpPr>
          <p:grpSpPr bwMode="auto">
            <a:xfrm>
              <a:off x="3445" y="1275"/>
              <a:ext cx="2108" cy="182"/>
              <a:chOff x="3266" y="2432"/>
              <a:chExt cx="1043" cy="182"/>
            </a:xfrm>
          </p:grpSpPr>
          <p:sp>
            <p:nvSpPr>
              <p:cNvPr id="125" name="Line 45"/>
              <p:cNvSpPr>
                <a:spLocks noChangeShapeType="1"/>
              </p:cNvSpPr>
              <p:nvPr/>
            </p:nvSpPr>
            <p:spPr bwMode="auto">
              <a:xfrm>
                <a:off x="3266" y="2432"/>
                <a:ext cx="52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46"/>
              <p:cNvSpPr>
                <a:spLocks noChangeShapeType="1"/>
              </p:cNvSpPr>
              <p:nvPr/>
            </p:nvSpPr>
            <p:spPr bwMode="auto">
              <a:xfrm>
                <a:off x="3787" y="2432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Line 47"/>
              <p:cNvSpPr>
                <a:spLocks noChangeShapeType="1"/>
              </p:cNvSpPr>
              <p:nvPr/>
            </p:nvSpPr>
            <p:spPr bwMode="auto">
              <a:xfrm>
                <a:off x="3787" y="2614"/>
                <a:ext cx="52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48"/>
              <p:cNvSpPr>
                <a:spLocks noChangeShapeType="1"/>
              </p:cNvSpPr>
              <p:nvPr/>
            </p:nvSpPr>
            <p:spPr bwMode="auto">
              <a:xfrm flipV="1">
                <a:off x="4309" y="2432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Line 49"/>
              <p:cNvSpPr>
                <a:spLocks noChangeShapeType="1"/>
              </p:cNvSpPr>
              <p:nvPr/>
            </p:nvSpPr>
            <p:spPr bwMode="auto">
              <a:xfrm>
                <a:off x="3266" y="2432"/>
                <a:ext cx="0" cy="1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2" name="Text Box 74"/>
            <p:cNvSpPr txBox="1">
              <a:spLocks noChangeArrowheads="1"/>
            </p:cNvSpPr>
            <p:nvPr/>
          </p:nvSpPr>
          <p:spPr bwMode="auto">
            <a:xfrm>
              <a:off x="3175" y="1226"/>
              <a:ext cx="27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/>
                <a:t>E</a:t>
              </a:r>
              <a:r>
                <a:rPr lang="en-US" altLang="zh-CN" sz="1000"/>
                <a:t>G</a:t>
              </a:r>
            </a:p>
          </p:txBody>
        </p:sp>
        <p:sp>
          <p:nvSpPr>
            <p:cNvPr id="123" name="Text Box 83"/>
            <p:cNvSpPr txBox="1">
              <a:spLocks noChangeArrowheads="1"/>
            </p:cNvSpPr>
            <p:nvPr/>
          </p:nvSpPr>
          <p:spPr bwMode="auto">
            <a:xfrm>
              <a:off x="4945" y="1275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0</a:t>
              </a:r>
            </a:p>
          </p:txBody>
        </p:sp>
        <p:sp>
          <p:nvSpPr>
            <p:cNvPr id="124" name="Text Box 90"/>
            <p:cNvSpPr txBox="1">
              <a:spLocks noChangeArrowheads="1"/>
            </p:cNvSpPr>
            <p:nvPr/>
          </p:nvSpPr>
          <p:spPr bwMode="auto">
            <a:xfrm>
              <a:off x="3879" y="1265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</p:grpSp>
      <p:grpSp>
        <p:nvGrpSpPr>
          <p:cNvPr id="130" name="Group 271"/>
          <p:cNvGrpSpPr>
            <a:grpSpLocks/>
          </p:cNvGrpSpPr>
          <p:nvPr/>
        </p:nvGrpSpPr>
        <p:grpSpPr bwMode="auto">
          <a:xfrm>
            <a:off x="4788024" y="4047828"/>
            <a:ext cx="3744912" cy="1878012"/>
            <a:chOff x="3175" y="1725"/>
            <a:chExt cx="2359" cy="1183"/>
          </a:xfrm>
        </p:grpSpPr>
        <p:sp>
          <p:nvSpPr>
            <p:cNvPr id="131" name="Text Box 65"/>
            <p:cNvSpPr txBox="1">
              <a:spLocks noChangeArrowheads="1"/>
            </p:cNvSpPr>
            <p:nvPr/>
          </p:nvSpPr>
          <p:spPr bwMode="auto">
            <a:xfrm>
              <a:off x="3470" y="1755"/>
              <a:ext cx="181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/>
                <a:t>1</a:t>
              </a:r>
            </a:p>
          </p:txBody>
        </p:sp>
        <p:grpSp>
          <p:nvGrpSpPr>
            <p:cNvPr id="132" name="Group 270"/>
            <p:cNvGrpSpPr>
              <a:grpSpLocks/>
            </p:cNvGrpSpPr>
            <p:nvPr/>
          </p:nvGrpSpPr>
          <p:grpSpPr bwMode="auto">
            <a:xfrm>
              <a:off x="3175" y="1725"/>
              <a:ext cx="2359" cy="1183"/>
              <a:chOff x="3175" y="1725"/>
              <a:chExt cx="2359" cy="1183"/>
            </a:xfrm>
          </p:grpSpPr>
          <p:sp>
            <p:nvSpPr>
              <p:cNvPr id="133" name="Line 50"/>
              <p:cNvSpPr>
                <a:spLocks noChangeShapeType="1"/>
              </p:cNvSpPr>
              <p:nvPr/>
            </p:nvSpPr>
            <p:spPr bwMode="auto">
              <a:xfrm>
                <a:off x="3448" y="1924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51"/>
              <p:cNvSpPr>
                <a:spLocks noChangeShapeType="1"/>
              </p:cNvSpPr>
              <p:nvPr/>
            </p:nvSpPr>
            <p:spPr bwMode="auto">
              <a:xfrm>
                <a:off x="3708" y="1924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5" name="Line 52"/>
              <p:cNvSpPr>
                <a:spLocks noChangeShapeType="1"/>
              </p:cNvSpPr>
              <p:nvPr/>
            </p:nvSpPr>
            <p:spPr bwMode="auto">
              <a:xfrm>
                <a:off x="3709" y="2069"/>
                <a:ext cx="2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53"/>
              <p:cNvSpPr>
                <a:spLocks noChangeShapeType="1"/>
              </p:cNvSpPr>
              <p:nvPr/>
            </p:nvSpPr>
            <p:spPr bwMode="auto">
              <a:xfrm>
                <a:off x="3970" y="2069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54"/>
              <p:cNvSpPr>
                <a:spLocks noChangeShapeType="1"/>
              </p:cNvSpPr>
              <p:nvPr/>
            </p:nvSpPr>
            <p:spPr bwMode="auto">
              <a:xfrm>
                <a:off x="3970" y="2205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55"/>
              <p:cNvSpPr>
                <a:spLocks noChangeShapeType="1"/>
              </p:cNvSpPr>
              <p:nvPr/>
            </p:nvSpPr>
            <p:spPr bwMode="auto">
              <a:xfrm>
                <a:off x="4230" y="2205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9" name="Line 56"/>
              <p:cNvSpPr>
                <a:spLocks noChangeShapeType="1"/>
              </p:cNvSpPr>
              <p:nvPr/>
            </p:nvSpPr>
            <p:spPr bwMode="auto">
              <a:xfrm>
                <a:off x="4230" y="2341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57"/>
              <p:cNvSpPr>
                <a:spLocks noChangeShapeType="1"/>
              </p:cNvSpPr>
              <p:nvPr/>
            </p:nvSpPr>
            <p:spPr bwMode="auto">
              <a:xfrm>
                <a:off x="4490" y="2341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58"/>
              <p:cNvSpPr>
                <a:spLocks noChangeShapeType="1"/>
              </p:cNvSpPr>
              <p:nvPr/>
            </p:nvSpPr>
            <p:spPr bwMode="auto">
              <a:xfrm>
                <a:off x="4492" y="2477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59"/>
              <p:cNvSpPr>
                <a:spLocks noChangeShapeType="1"/>
              </p:cNvSpPr>
              <p:nvPr/>
            </p:nvSpPr>
            <p:spPr bwMode="auto">
              <a:xfrm>
                <a:off x="4752" y="2477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3" name="Line 60"/>
              <p:cNvSpPr>
                <a:spLocks noChangeShapeType="1"/>
              </p:cNvSpPr>
              <p:nvPr/>
            </p:nvSpPr>
            <p:spPr bwMode="auto">
              <a:xfrm>
                <a:off x="4753" y="2613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61"/>
              <p:cNvSpPr>
                <a:spLocks noChangeShapeType="1"/>
              </p:cNvSpPr>
              <p:nvPr/>
            </p:nvSpPr>
            <p:spPr bwMode="auto">
              <a:xfrm>
                <a:off x="5013" y="2613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62"/>
              <p:cNvSpPr>
                <a:spLocks noChangeShapeType="1"/>
              </p:cNvSpPr>
              <p:nvPr/>
            </p:nvSpPr>
            <p:spPr bwMode="auto">
              <a:xfrm>
                <a:off x="5013" y="2749"/>
                <a:ext cx="2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63"/>
              <p:cNvSpPr>
                <a:spLocks noChangeShapeType="1"/>
              </p:cNvSpPr>
              <p:nvPr/>
            </p:nvSpPr>
            <p:spPr bwMode="auto">
              <a:xfrm>
                <a:off x="5274" y="2749"/>
                <a:ext cx="0" cy="1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7" name="Line 64"/>
              <p:cNvSpPr>
                <a:spLocks noChangeShapeType="1"/>
              </p:cNvSpPr>
              <p:nvPr/>
            </p:nvSpPr>
            <p:spPr bwMode="auto">
              <a:xfrm>
                <a:off x="5274" y="2885"/>
                <a:ext cx="26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Text Box 66"/>
              <p:cNvSpPr txBox="1">
                <a:spLocks noChangeArrowheads="1"/>
              </p:cNvSpPr>
              <p:nvPr/>
            </p:nvSpPr>
            <p:spPr bwMode="auto">
              <a:xfrm>
                <a:off x="3674" y="1879"/>
                <a:ext cx="454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0.89</a:t>
                </a:r>
              </a:p>
            </p:txBody>
          </p:sp>
          <p:sp>
            <p:nvSpPr>
              <p:cNvPr id="149" name="Text Box 67"/>
              <p:cNvSpPr txBox="1">
                <a:spLocks noChangeArrowheads="1"/>
              </p:cNvSpPr>
              <p:nvPr/>
            </p:nvSpPr>
            <p:spPr bwMode="auto">
              <a:xfrm>
                <a:off x="3969" y="2016"/>
                <a:ext cx="340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0.7</a:t>
                </a:r>
              </a:p>
            </p:txBody>
          </p:sp>
          <p:sp>
            <p:nvSpPr>
              <p:cNvPr id="150" name="Text Box 68"/>
              <p:cNvSpPr txBox="1">
                <a:spLocks noChangeArrowheads="1"/>
              </p:cNvSpPr>
              <p:nvPr/>
            </p:nvSpPr>
            <p:spPr bwMode="auto">
              <a:xfrm>
                <a:off x="4196" y="2152"/>
                <a:ext cx="431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0.59</a:t>
                </a:r>
              </a:p>
            </p:txBody>
          </p:sp>
          <p:sp>
            <p:nvSpPr>
              <p:cNvPr id="151" name="Text Box 69"/>
              <p:cNvSpPr txBox="1">
                <a:spLocks noChangeArrowheads="1"/>
              </p:cNvSpPr>
              <p:nvPr/>
            </p:nvSpPr>
            <p:spPr bwMode="auto">
              <a:xfrm>
                <a:off x="4468" y="2288"/>
                <a:ext cx="431" cy="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0.41</a:t>
                </a:r>
              </a:p>
            </p:txBody>
          </p:sp>
          <p:sp>
            <p:nvSpPr>
              <p:cNvPr id="152" name="Text Box 70"/>
              <p:cNvSpPr txBox="1">
                <a:spLocks noChangeArrowheads="1"/>
              </p:cNvSpPr>
              <p:nvPr/>
            </p:nvSpPr>
            <p:spPr bwMode="auto">
              <a:xfrm>
                <a:off x="4740" y="2424"/>
                <a:ext cx="340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0.3</a:t>
                </a:r>
              </a:p>
            </p:txBody>
          </p:sp>
          <p:sp>
            <p:nvSpPr>
              <p:cNvPr id="153" name="Text Box 71"/>
              <p:cNvSpPr txBox="1">
                <a:spLocks noChangeArrowheads="1"/>
              </p:cNvSpPr>
              <p:nvPr/>
            </p:nvSpPr>
            <p:spPr bwMode="auto">
              <a:xfrm>
                <a:off x="4990" y="2605"/>
                <a:ext cx="408" cy="1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 dirty="0"/>
                  <a:t>0.11</a:t>
                </a:r>
              </a:p>
            </p:txBody>
          </p:sp>
          <p:sp>
            <p:nvSpPr>
              <p:cNvPr id="154" name="Text Box 72"/>
              <p:cNvSpPr txBox="1">
                <a:spLocks noChangeArrowheads="1"/>
              </p:cNvSpPr>
              <p:nvPr/>
            </p:nvSpPr>
            <p:spPr bwMode="auto">
              <a:xfrm>
                <a:off x="5307" y="2716"/>
                <a:ext cx="181" cy="1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400"/>
                  <a:t>0</a:t>
                </a:r>
              </a:p>
            </p:txBody>
          </p:sp>
          <p:sp>
            <p:nvSpPr>
              <p:cNvPr id="155" name="Text Box 76"/>
              <p:cNvSpPr txBox="1">
                <a:spLocks noChangeArrowheads="1"/>
              </p:cNvSpPr>
              <p:nvPr/>
            </p:nvSpPr>
            <p:spPr bwMode="auto">
              <a:xfrm>
                <a:off x="3175" y="1725"/>
                <a:ext cx="272" cy="21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1600"/>
                  <a:t>E</a:t>
                </a:r>
                <a:r>
                  <a:rPr lang="en-US" altLang="zh-CN" sz="1000"/>
                  <a:t>Y</a:t>
                </a:r>
              </a:p>
            </p:txBody>
          </p:sp>
          <p:sp>
            <p:nvSpPr>
              <p:cNvPr id="156" name="Line 92"/>
              <p:cNvSpPr>
                <a:spLocks noChangeShapeType="1"/>
              </p:cNvSpPr>
              <p:nvPr/>
            </p:nvSpPr>
            <p:spPr bwMode="auto">
              <a:xfrm flipH="1">
                <a:off x="3447" y="1797"/>
                <a:ext cx="1" cy="111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161"/>
              <p:cNvSpPr>
                <a:spLocks noChangeShapeType="1"/>
              </p:cNvSpPr>
              <p:nvPr/>
            </p:nvSpPr>
            <p:spPr bwMode="auto">
              <a:xfrm>
                <a:off x="5534" y="1797"/>
                <a:ext cx="0" cy="1111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xfrm>
            <a:off x="1295400" y="188640"/>
            <a:ext cx="7086600" cy="563563"/>
          </a:xfrm>
        </p:spPr>
        <p:txBody>
          <a:bodyPr/>
          <a:lstStyle/>
          <a:p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兼容制彩色电视制式简介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xfrm>
            <a:off x="428625" y="836712"/>
            <a:ext cx="8535863" cy="5454352"/>
          </a:xfrm>
        </p:spPr>
        <p:txBody>
          <a:bodyPr/>
          <a:lstStyle/>
          <a:p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制：正交平衡调幅制，应用较早，美国、加拿大、日本、韩国、菲律宾和台湾使用这种制式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PAL</a:t>
            </a:r>
            <a:r>
              <a:rPr lang="zh-CN" altLang="en-US" sz="2400" dirty="0" smtClean="0">
                <a:ea typeface="宋体" pitchFamily="2" charset="-122"/>
              </a:rPr>
              <a:t>制：逐行倒相正交平衡调幅制，在</a:t>
            </a:r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制的基础上发展出来。德国、英国、 意大利、荷兰、中国、朝鲜和北欧各国采用这种制式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en-US" altLang="zh-CN" sz="2400" dirty="0" smtClean="0">
                <a:ea typeface="宋体" pitchFamily="2" charset="-122"/>
              </a:rPr>
              <a:t>SECAM</a:t>
            </a:r>
            <a:r>
              <a:rPr lang="zh-CN" altLang="en-US" sz="2400" dirty="0" smtClean="0">
                <a:ea typeface="宋体" pitchFamily="2" charset="-122"/>
              </a:rPr>
              <a:t>制：顺序传送与存储制，为了克服</a:t>
            </a:r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的某些缺点而出现的。法国、俄罗斯以及东欧等国使用这种制式。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/>
              <a:t>就现有的三大兼容制彩色电视制式而言，</a:t>
            </a:r>
            <a:r>
              <a:rPr lang="en-US" altLang="zh-CN" sz="2400" dirty="0" smtClean="0"/>
              <a:t>NTSC</a:t>
            </a:r>
            <a:r>
              <a:rPr lang="zh-CN" altLang="en-US" sz="2400" dirty="0" smtClean="0"/>
              <a:t>制发展较早、</a:t>
            </a:r>
            <a:r>
              <a:rPr lang="en-US" altLang="zh-CN" sz="2400" dirty="0" smtClean="0"/>
              <a:t>PAL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SECAM</a:t>
            </a:r>
            <a:r>
              <a:rPr lang="zh-CN" altLang="en-US" sz="2400" dirty="0" smtClean="0"/>
              <a:t>是为克服</a:t>
            </a:r>
            <a:r>
              <a:rPr lang="en-US" altLang="zh-CN" sz="2400" dirty="0" smtClean="0"/>
              <a:t>NTSC</a:t>
            </a:r>
            <a:r>
              <a:rPr lang="zh-CN" altLang="en-US" sz="2400" dirty="0" smtClean="0"/>
              <a:t>制的相位敏感而发展起来的。</a:t>
            </a:r>
            <a:r>
              <a:rPr lang="en-US" altLang="zh-CN" sz="2400" dirty="0" smtClean="0"/>
              <a:t>NTSC</a:t>
            </a:r>
            <a:r>
              <a:rPr lang="zh-CN" altLang="en-US" sz="2400" dirty="0" smtClean="0"/>
              <a:t>制和</a:t>
            </a:r>
            <a:r>
              <a:rPr lang="en-US" altLang="zh-CN" sz="2400" dirty="0" smtClean="0"/>
              <a:t>PAL</a:t>
            </a:r>
            <a:r>
              <a:rPr lang="zh-CN" altLang="en-US" sz="2400" dirty="0" smtClean="0"/>
              <a:t>制色差信号都采用正交平衡调幅制，只是后并将其中一个分量进行了逐行倒相</a:t>
            </a:r>
            <a:endParaRPr lang="en-US" altLang="zh-CN" sz="2400" dirty="0" smtClean="0"/>
          </a:p>
          <a:p>
            <a:r>
              <a:rPr lang="zh-CN" altLang="en-US" sz="2400" dirty="0" smtClean="0">
                <a:ea typeface="宋体" pitchFamily="2" charset="-122"/>
              </a:rPr>
              <a:t>这三种制式共同点：摄取三基色信号，编码成亮度信号和色度信号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>
                <a:ea typeface="宋体" pitchFamily="2" charset="-122"/>
              </a:rPr>
              <a:t>区别</a:t>
            </a:r>
            <a:r>
              <a:rPr lang="zh-CN" altLang="en-US" sz="2400" dirty="0" smtClean="0">
                <a:ea typeface="宋体" pitchFamily="2" charset="-122"/>
              </a:rPr>
              <a:t>：色差信号对副载波的调制</a:t>
            </a:r>
            <a:r>
              <a:rPr lang="zh-CN" altLang="en-US" sz="2400" dirty="0" smtClean="0">
                <a:ea typeface="宋体" pitchFamily="2" charset="-122"/>
              </a:rPr>
              <a:t>方式</a:t>
            </a:r>
          </a:p>
        </p:txBody>
      </p:sp>
      <p:sp>
        <p:nvSpPr>
          <p:cNvPr id="4301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各种制式在世界的分布情况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1414146" name="Picture 2"/>
          <p:cNvPicPr>
            <a:picLocks noChangeAspect="1" noChangeArrowheads="1"/>
          </p:cNvPicPr>
          <p:nvPr/>
        </p:nvPicPr>
        <p:blipFill>
          <a:blip r:embed="rId2" cstate="print"/>
          <a:srcRect l="1835"/>
          <a:stretch>
            <a:fillRect/>
          </a:stretch>
        </p:blipFill>
        <p:spPr bwMode="auto">
          <a:xfrm>
            <a:off x="683568" y="1412776"/>
            <a:ext cx="819505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NTSC</a:t>
            </a:r>
            <a:r>
              <a:rPr lang="zh-CN" altLang="en-US" dirty="0" smtClean="0">
                <a:ea typeface="宋体" pitchFamily="2" charset="-122"/>
              </a:rPr>
              <a:t>制的</a:t>
            </a:r>
            <a:r>
              <a:rPr lang="en-US" altLang="zh-CN" dirty="0" smtClean="0">
                <a:ea typeface="宋体" pitchFamily="2" charset="-122"/>
              </a:rPr>
              <a:t>IQ</a:t>
            </a:r>
            <a:r>
              <a:rPr lang="zh-CN" altLang="en-US" dirty="0" smtClean="0">
                <a:ea typeface="宋体" pitchFamily="2" charset="-122"/>
              </a:rPr>
              <a:t>色差信号</a:t>
            </a: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424936" cy="5184576"/>
          </a:xfrm>
        </p:spPr>
        <p:txBody>
          <a:bodyPr/>
          <a:lstStyle/>
          <a:p>
            <a:pPr algn="just">
              <a:spcBef>
                <a:spcPts val="300"/>
              </a:spcBef>
            </a:pPr>
            <a:r>
              <a:rPr lang="zh-CN" altLang="zh-CN" sz="2400" dirty="0" smtClean="0"/>
              <a:t>采用</a:t>
            </a:r>
            <a:r>
              <a:rPr lang="zh-CN" altLang="zh-CN" sz="2400" i="1" dirty="0" smtClean="0"/>
              <a:t>I、Q</a:t>
            </a:r>
            <a:r>
              <a:rPr lang="zh-CN" altLang="zh-CN" sz="2400" dirty="0" smtClean="0"/>
              <a:t>制是希望进一步压缩色度信号的频带</a:t>
            </a:r>
            <a:endParaRPr lang="en-US" altLang="zh-CN" sz="2400" dirty="0" smtClean="0"/>
          </a:p>
          <a:p>
            <a:pPr lvl="1" algn="just">
              <a:spcBef>
                <a:spcPts val="300"/>
              </a:spcBef>
            </a:pPr>
            <a:r>
              <a:rPr lang="zh-CN" altLang="zh-CN" sz="2000" dirty="0" smtClean="0"/>
              <a:t>色差信号（</a:t>
            </a:r>
            <a:r>
              <a:rPr lang="zh-CN" altLang="zh-CN" sz="2000" i="1" dirty="0" smtClean="0"/>
              <a:t>B－Y</a:t>
            </a:r>
            <a:r>
              <a:rPr lang="zh-CN" altLang="zh-CN" sz="2000" dirty="0" smtClean="0"/>
              <a:t>）和（</a:t>
            </a:r>
            <a:r>
              <a:rPr lang="zh-CN" altLang="zh-CN" sz="2000" i="1" dirty="0" smtClean="0"/>
              <a:t>R－Y</a:t>
            </a:r>
            <a:r>
              <a:rPr lang="zh-CN" altLang="zh-CN" sz="2000" dirty="0" smtClean="0"/>
              <a:t>）的理论频带为1.5MHz，故用双连带传送色度信号则占3MHz的频带宽度。对于视频带宽为4.2MHz的制式来说，亮度和色度信号的频带重迭过宽，相互干扰严重。因此，有必要进一步压缩色度信号的带宽</a:t>
            </a:r>
            <a:endParaRPr lang="en-US" altLang="zh-CN" sz="2000" dirty="0" smtClean="0"/>
          </a:p>
          <a:p>
            <a:pPr algn="just">
              <a:spcBef>
                <a:spcPts val="300"/>
              </a:spcBef>
            </a:pPr>
            <a:r>
              <a:rPr lang="zh-CN" altLang="en-US" sz="2400" dirty="0" smtClean="0"/>
              <a:t>依据：基于人眼的视觉特性</a:t>
            </a:r>
            <a:endParaRPr lang="en-US" altLang="zh-CN" sz="2400" dirty="0" smtClean="0"/>
          </a:p>
          <a:p>
            <a:pPr lvl="1" algn="just">
              <a:spcBef>
                <a:spcPts val="300"/>
              </a:spcBef>
            </a:pPr>
            <a:r>
              <a:rPr lang="zh-CN" altLang="en-US" sz="2000" dirty="0" smtClean="0"/>
              <a:t>人眼对</a:t>
            </a:r>
            <a:r>
              <a:rPr lang="en-US" altLang="zh-CN" sz="2000" i="1" dirty="0" smtClean="0"/>
              <a:t>I</a:t>
            </a:r>
            <a:r>
              <a:rPr lang="zh-CN" altLang="en-US" sz="2000" dirty="0" smtClean="0"/>
              <a:t>轴附近红、黄之间的颜色比较敏感，故</a:t>
            </a:r>
            <a:r>
              <a:rPr lang="en-US" altLang="zh-CN" sz="2000" i="1" dirty="0" smtClean="0"/>
              <a:t>I</a:t>
            </a:r>
            <a:r>
              <a:rPr lang="zh-CN" altLang="en-US" sz="2000" dirty="0" smtClean="0"/>
              <a:t>信号用宽频带</a:t>
            </a:r>
            <a:r>
              <a:rPr lang="en-US" altLang="zh-CN" sz="2000" dirty="0" smtClean="0"/>
              <a:t>1.5MHz</a:t>
            </a:r>
            <a:r>
              <a:rPr lang="zh-CN" altLang="en-US" sz="2000" dirty="0" smtClean="0"/>
              <a:t>传送；对于</a:t>
            </a:r>
            <a:r>
              <a:rPr lang="en-US" altLang="zh-CN" sz="2000" i="1" dirty="0" smtClean="0"/>
              <a:t>Q</a:t>
            </a:r>
            <a:r>
              <a:rPr lang="zh-CN" altLang="en-US" sz="2000" dirty="0" smtClean="0"/>
              <a:t>轴附近的蓝、品之间的颜色分辨力较弱，故用窄带</a:t>
            </a:r>
            <a:r>
              <a:rPr lang="en-US" altLang="zh-CN" sz="2000" dirty="0" smtClean="0"/>
              <a:t>0.5Mhz</a:t>
            </a:r>
            <a:r>
              <a:rPr lang="zh-CN" altLang="en-US" sz="2000" dirty="0" smtClean="0"/>
              <a:t>传送</a:t>
            </a:r>
            <a:endParaRPr lang="en-US" altLang="zh-CN" sz="2400" dirty="0" smtClean="0"/>
          </a:p>
          <a:p>
            <a:pPr algn="just">
              <a:spcBef>
                <a:spcPts val="300"/>
              </a:spcBef>
            </a:pPr>
            <a:r>
              <a:rPr lang="zh-CN" altLang="en-US" sz="2400" dirty="0" smtClean="0"/>
              <a:t>用色差信号</a:t>
            </a:r>
            <a:r>
              <a:rPr lang="en-US" altLang="zh-CN" sz="2400" i="1" dirty="0" smtClean="0"/>
              <a:t>I</a:t>
            </a:r>
            <a:r>
              <a:rPr lang="zh-CN" altLang="en-US" sz="2400" i="1" dirty="0" smtClean="0"/>
              <a:t>、</a:t>
            </a:r>
            <a:r>
              <a:rPr lang="en-US" altLang="zh-CN" sz="2400" i="1" dirty="0" smtClean="0"/>
              <a:t>Q</a:t>
            </a:r>
            <a:r>
              <a:rPr lang="zh-CN" altLang="en-US" sz="2400" dirty="0" smtClean="0"/>
              <a:t>分别代替色差信号</a:t>
            </a:r>
            <a:r>
              <a:rPr lang="en-US" altLang="zh-CN" sz="2400" i="1" dirty="0" smtClean="0"/>
              <a:t>V</a:t>
            </a:r>
            <a:r>
              <a:rPr lang="zh-CN" altLang="en-US" sz="2400" dirty="0" smtClean="0"/>
              <a:t>和</a:t>
            </a:r>
            <a:r>
              <a:rPr lang="en-US" altLang="zh-CN" sz="2400" i="1" dirty="0" smtClean="0"/>
              <a:t>U</a:t>
            </a:r>
          </a:p>
          <a:p>
            <a:pPr lvl="1" algn="just">
              <a:spcBef>
                <a:spcPts val="300"/>
              </a:spcBef>
            </a:pPr>
            <a:r>
              <a:rPr lang="en-US" altLang="zh-CN" sz="2000" i="1" dirty="0" smtClean="0"/>
              <a:t>I</a:t>
            </a:r>
            <a:r>
              <a:rPr lang="zh-CN" altLang="en-US" sz="2000" dirty="0" smtClean="0"/>
              <a:t>分量用上边带</a:t>
            </a:r>
            <a:r>
              <a:rPr lang="en-US" altLang="zh-CN" sz="2000" dirty="0" smtClean="0"/>
              <a:t>0.5MHz</a:t>
            </a:r>
            <a:r>
              <a:rPr lang="zh-CN" altLang="en-US" sz="2000" dirty="0" smtClean="0"/>
              <a:t>、下边带</a:t>
            </a:r>
            <a:r>
              <a:rPr lang="en-US" altLang="zh-CN" sz="2000" dirty="0" smtClean="0"/>
              <a:t>1.5MHz</a:t>
            </a:r>
            <a:r>
              <a:rPr lang="zh-CN" altLang="en-US" sz="2000" dirty="0" smtClean="0"/>
              <a:t>的残留边带方式传送</a:t>
            </a:r>
            <a:endParaRPr lang="en-US" altLang="zh-CN" sz="2000" dirty="0" smtClean="0"/>
          </a:p>
          <a:p>
            <a:pPr lvl="1" algn="just">
              <a:spcBef>
                <a:spcPts val="300"/>
              </a:spcBef>
            </a:pPr>
            <a:r>
              <a:rPr lang="en-US" altLang="zh-CN" sz="2000" i="1" dirty="0" smtClean="0"/>
              <a:t>Q</a:t>
            </a:r>
            <a:r>
              <a:rPr lang="zh-CN" altLang="en-US" sz="2000" dirty="0" smtClean="0"/>
              <a:t>分量用双边带（</a:t>
            </a:r>
            <a:r>
              <a:rPr lang="en-US" altLang="zh-CN" sz="2000" dirty="0" smtClean="0"/>
              <a:t>±0.5MHz</a:t>
            </a:r>
            <a:r>
              <a:rPr lang="zh-CN" altLang="en-US" sz="2000" dirty="0" smtClean="0"/>
              <a:t>）传送</a:t>
            </a:r>
            <a:endParaRPr lang="en-US" altLang="zh-CN" sz="2000" dirty="0" smtClean="0"/>
          </a:p>
          <a:p>
            <a:pPr algn="just">
              <a:spcBef>
                <a:spcPts val="300"/>
              </a:spcBef>
            </a:pPr>
            <a:r>
              <a:rPr lang="zh-CN" altLang="en-US" sz="2400" dirty="0" smtClean="0"/>
              <a:t>优点</a:t>
            </a:r>
            <a:endParaRPr lang="en-US" altLang="zh-CN" sz="2400" dirty="0" smtClean="0"/>
          </a:p>
          <a:p>
            <a:pPr lvl="1" algn="just">
              <a:spcBef>
                <a:spcPts val="300"/>
              </a:spcBef>
            </a:pPr>
            <a:r>
              <a:rPr lang="zh-CN" altLang="en-US" sz="2000" dirty="0" smtClean="0"/>
              <a:t>色差信号仅与亮度信号重迭</a:t>
            </a:r>
            <a:r>
              <a:rPr lang="en-US" altLang="zh-CN" sz="2000" dirty="0" smtClean="0"/>
              <a:t>2MHz</a:t>
            </a:r>
            <a:r>
              <a:rPr lang="zh-CN" altLang="en-US" sz="2000" dirty="0" smtClean="0"/>
              <a:t>，从而减轻了亮、色之间的干扰</a:t>
            </a:r>
            <a:endParaRPr lang="en-US" altLang="zh-CN" sz="2000" dirty="0" smtClean="0"/>
          </a:p>
          <a:p>
            <a:pPr lvl="1" algn="just">
              <a:spcBef>
                <a:spcPts val="300"/>
              </a:spcBef>
            </a:pPr>
            <a:r>
              <a:rPr lang="zh-CN" altLang="en-US" sz="2000" dirty="0" smtClean="0"/>
              <a:t>同时也减轻了色度信号</a:t>
            </a:r>
            <a:r>
              <a:rPr lang="en-US" altLang="zh-CN" sz="2000" i="1" dirty="0" smtClean="0"/>
              <a:t>I</a:t>
            </a:r>
            <a:r>
              <a:rPr lang="zh-CN" altLang="en-US" sz="2000" dirty="0" smtClean="0"/>
              <a:t>和</a:t>
            </a:r>
            <a:r>
              <a:rPr lang="en-US" altLang="zh-CN" sz="2000" i="1" dirty="0" smtClean="0"/>
              <a:t>Q</a:t>
            </a:r>
            <a:r>
              <a:rPr lang="zh-CN" altLang="en-US" sz="2000" dirty="0" smtClean="0"/>
              <a:t>之间的干扰</a:t>
            </a:r>
            <a:endParaRPr lang="zh-CN" altLang="en-US" sz="2000" dirty="0" smtClean="0">
              <a:ea typeface="宋体" pitchFamily="2" charset="-122"/>
            </a:endParaRPr>
          </a:p>
        </p:txBody>
      </p:sp>
      <p:sp>
        <p:nvSpPr>
          <p:cNvPr id="4403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</a:t>
            </a:r>
            <a:r>
              <a:rPr lang="zh-CN" altLang="en-US" dirty="0" smtClean="0"/>
              <a:t>轴与</a:t>
            </a:r>
            <a:r>
              <a:rPr lang="en-US" altLang="zh-CN" dirty="0" smtClean="0"/>
              <a:t>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</a:t>
            </a:r>
            <a:r>
              <a:rPr lang="zh-CN" altLang="en-US" dirty="0" smtClean="0"/>
              <a:t>轴的关系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371600"/>
            <a:ext cx="3456384" cy="4700588"/>
          </a:xfrm>
        </p:spPr>
        <p:txBody>
          <a:bodyPr/>
          <a:lstStyle/>
          <a:p>
            <a:r>
              <a:rPr lang="en-US" altLang="zh-CN" sz="2800" dirty="0" smtClean="0"/>
              <a:t>Q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U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V</a:t>
            </a:r>
            <a:r>
              <a:rPr lang="zh-CN" altLang="en-US" sz="2800" dirty="0" smtClean="0"/>
              <a:t>轴有</a:t>
            </a:r>
            <a:r>
              <a:rPr lang="en-US" altLang="zh-CN" sz="2800" dirty="0" smtClean="0"/>
              <a:t>33°</a:t>
            </a:r>
            <a:r>
              <a:rPr lang="zh-CN" altLang="en-US" sz="2800" dirty="0" smtClean="0"/>
              <a:t>夹角的关系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Q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I</a:t>
            </a:r>
            <a:r>
              <a:rPr lang="zh-CN" altLang="en-US" sz="2800" dirty="0" smtClean="0"/>
              <a:t>与三基色的关系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sp>
        <p:nvSpPr>
          <p:cNvPr id="6" name="TextBox 5"/>
          <p:cNvSpPr txBox="1"/>
          <p:nvPr/>
        </p:nvSpPr>
        <p:spPr>
          <a:xfrm>
            <a:off x="4860032" y="5271591"/>
            <a:ext cx="3575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Q</a:t>
            </a:r>
            <a:r>
              <a:rPr lang="zh-CN" altLang="en-US" dirty="0" smtClean="0"/>
              <a:t>、</a:t>
            </a:r>
            <a:r>
              <a:rPr lang="en-US" altLang="zh-CN" dirty="0" smtClean="0"/>
              <a:t>I</a:t>
            </a:r>
            <a:r>
              <a:rPr lang="zh-CN" altLang="en-US" dirty="0" smtClean="0"/>
              <a:t>轴与</a:t>
            </a:r>
            <a:r>
              <a:rPr lang="en-US" altLang="zh-CN" dirty="0" smtClean="0"/>
              <a:t>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</a:t>
            </a:r>
            <a:r>
              <a:rPr lang="zh-CN" altLang="en-US" dirty="0" smtClean="0"/>
              <a:t>轴的关系</a:t>
            </a:r>
            <a:endParaRPr lang="zh-CN" altLang="en-US" dirty="0"/>
          </a:p>
        </p:txBody>
      </p:sp>
      <p:graphicFrame>
        <p:nvGraphicFramePr>
          <p:cNvPr id="1754115" name="Object 10"/>
          <p:cNvGraphicFramePr>
            <a:graphicFrameLocks noChangeAspect="1"/>
          </p:cNvGraphicFramePr>
          <p:nvPr/>
        </p:nvGraphicFramePr>
        <p:xfrm>
          <a:off x="1043608" y="2276872"/>
          <a:ext cx="3286138" cy="1013966"/>
        </p:xfrm>
        <a:graphic>
          <a:graphicData uri="http://schemas.openxmlformats.org/presentationml/2006/ole">
            <p:oleObj spid="_x0000_s1754115" name="公式" r:id="rId3" imgW="1434960" imgH="444240" progId="Equation.3">
              <p:embed/>
            </p:oleObj>
          </a:graphicData>
        </a:graphic>
      </p:graphicFrame>
      <p:graphicFrame>
        <p:nvGraphicFramePr>
          <p:cNvPr id="1754116" name="Object 11"/>
          <p:cNvGraphicFramePr>
            <a:graphicFrameLocks noChangeAspect="1"/>
          </p:cNvGraphicFramePr>
          <p:nvPr/>
        </p:nvGraphicFramePr>
        <p:xfrm>
          <a:off x="827584" y="4437112"/>
          <a:ext cx="3595754" cy="864096"/>
        </p:xfrm>
        <a:graphic>
          <a:graphicData uri="http://schemas.openxmlformats.org/presentationml/2006/ole">
            <p:oleObj spid="_x0000_s1754116" name="公式" r:id="rId4" imgW="1422360" imgH="342720" progId="Equation.3">
              <p:embed/>
            </p:oleObj>
          </a:graphicData>
        </a:graphic>
      </p:graphicFrame>
      <p:graphicFrame>
        <p:nvGraphicFramePr>
          <p:cNvPr id="1754117" name="Object 5"/>
          <p:cNvGraphicFramePr>
            <a:graphicFrameLocks noChangeAspect="1"/>
          </p:cNvGraphicFramePr>
          <p:nvPr/>
        </p:nvGraphicFramePr>
        <p:xfrm>
          <a:off x="3931096" y="1365101"/>
          <a:ext cx="5105400" cy="3648075"/>
        </p:xfrm>
        <a:graphic>
          <a:graphicData uri="http://schemas.openxmlformats.org/presentationml/2006/ole">
            <p:oleObj spid="_x0000_s1754117" name="VISIO" r:id="rId5" imgW="1907640" imgH="1363320" progId="Visio.Drawing.11">
              <p:embed/>
            </p:oleObj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电视的广播过程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4077072"/>
            <a:ext cx="7620000" cy="1995116"/>
          </a:xfrm>
        </p:spPr>
        <p:txBody>
          <a:bodyPr/>
          <a:lstStyle/>
          <a:p>
            <a:r>
              <a:rPr lang="zh-CN" altLang="en-US" sz="2800" dirty="0" smtClean="0"/>
              <a:t>光电转换：摄像管</a:t>
            </a:r>
            <a:endParaRPr lang="en-US" altLang="zh-CN" sz="2800" dirty="0" smtClean="0"/>
          </a:p>
          <a:p>
            <a:r>
              <a:rPr lang="zh-CN" altLang="en-US" sz="2800" dirty="0" smtClean="0"/>
              <a:t>电光转换：显像管</a:t>
            </a:r>
            <a:endParaRPr lang="en-US" altLang="zh-CN" sz="2800" dirty="0" smtClean="0"/>
          </a:p>
          <a:p>
            <a:r>
              <a:rPr lang="zh-CN" altLang="en-US" sz="2800" dirty="0" smtClean="0"/>
              <a:t>扫描过程：将组成一帧图像的像素，按顺序转换成电信号的过程</a:t>
            </a:r>
            <a:endParaRPr lang="en-US" altLang="zh-CN" sz="2800" dirty="0" smtClean="0"/>
          </a:p>
          <a:p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149954" name="Object 2"/>
          <p:cNvGraphicFramePr>
            <a:graphicFrameLocks noChangeAspect="1"/>
          </p:cNvGraphicFramePr>
          <p:nvPr/>
        </p:nvGraphicFramePr>
        <p:xfrm>
          <a:off x="611560" y="1340768"/>
          <a:ext cx="8229600" cy="2546350"/>
        </p:xfrm>
        <a:graphic>
          <a:graphicData uri="http://schemas.openxmlformats.org/presentationml/2006/ole">
            <p:oleObj spid="_x0000_s1149954" name="VISIO" r:id="rId4" imgW="5130720" imgH="1587240" progId="Visio.Drawing.11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NTSC</a:t>
            </a:r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xfrm>
            <a:off x="642938" y="1371600"/>
            <a:ext cx="8043862" cy="4700588"/>
          </a:xfrm>
        </p:spPr>
        <p:txBody>
          <a:bodyPr/>
          <a:lstStyle/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1</a:t>
            </a:r>
            <a:r>
              <a:rPr lang="zh-CN" altLang="en-US" sz="2400" dirty="0" smtClean="0">
                <a:ea typeface="宋体" pitchFamily="2" charset="-122"/>
              </a:rPr>
              <a:t>）</a:t>
            </a:r>
            <a:r>
              <a:rPr lang="en-US" altLang="zh-CN" sz="2400" dirty="0" smtClean="0">
                <a:ea typeface="宋体" pitchFamily="2" charset="-122"/>
              </a:rPr>
              <a:t>525</a:t>
            </a:r>
            <a:r>
              <a:rPr lang="zh-CN" altLang="en-US" sz="2400" dirty="0" smtClean="0">
                <a:ea typeface="宋体" pitchFamily="2" charset="-122"/>
              </a:rPr>
              <a:t>行</a:t>
            </a:r>
            <a:r>
              <a:rPr lang="en-US" altLang="zh-CN" sz="2400" dirty="0" smtClean="0">
                <a:ea typeface="宋体" pitchFamily="2" charset="-122"/>
              </a:rPr>
              <a:t>/</a:t>
            </a:r>
            <a:r>
              <a:rPr lang="zh-CN" altLang="en-US" sz="2400" dirty="0" smtClean="0">
                <a:ea typeface="宋体" pitchFamily="2" charset="-122"/>
              </a:rPr>
              <a:t>帧，</a:t>
            </a:r>
            <a:r>
              <a:rPr lang="en-US" altLang="zh-CN" sz="2400" dirty="0" smtClean="0">
                <a:ea typeface="宋体" pitchFamily="2" charset="-122"/>
              </a:rPr>
              <a:t>30</a:t>
            </a:r>
            <a:r>
              <a:rPr lang="zh-CN" altLang="en-US" sz="2400" dirty="0" smtClean="0">
                <a:ea typeface="宋体" pitchFamily="2" charset="-122"/>
              </a:rPr>
              <a:t>帧</a:t>
            </a:r>
            <a:r>
              <a:rPr lang="en-US" altLang="zh-CN" sz="2400" dirty="0" smtClean="0">
                <a:ea typeface="宋体" pitchFamily="2" charset="-122"/>
              </a:rPr>
              <a:t>/</a:t>
            </a:r>
            <a:r>
              <a:rPr lang="zh-CN" altLang="en-US" sz="2400" dirty="0" smtClean="0">
                <a:ea typeface="宋体" pitchFamily="2" charset="-122"/>
              </a:rPr>
              <a:t>秒（</a:t>
            </a:r>
            <a:r>
              <a:rPr lang="en-US" altLang="zh-CN" sz="2400" dirty="0" smtClean="0">
                <a:ea typeface="宋体" pitchFamily="2" charset="-122"/>
              </a:rPr>
              <a:t>29.97fps,33.37ms/frame</a:t>
            </a:r>
            <a:r>
              <a:rPr lang="zh-CN" altLang="en-US" sz="2400" dirty="0" smtClean="0">
                <a:ea typeface="宋体" pitchFamily="2" charset="-122"/>
              </a:rPr>
              <a:t>）。</a:t>
            </a:r>
          </a:p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2</a:t>
            </a:r>
            <a:r>
              <a:rPr lang="zh-CN" altLang="en-US" sz="2400" dirty="0" smtClean="0">
                <a:ea typeface="宋体" pitchFamily="2" charset="-122"/>
              </a:rPr>
              <a:t>）高宽比：电视画面的长宽比（电视为</a:t>
            </a:r>
            <a:r>
              <a:rPr lang="en-US" altLang="zh-CN" sz="2400" dirty="0" smtClean="0">
                <a:ea typeface="宋体" pitchFamily="2" charset="-122"/>
              </a:rPr>
              <a:t>4:3</a:t>
            </a:r>
            <a:r>
              <a:rPr lang="zh-CN" altLang="en-US" sz="2400" dirty="0" smtClean="0">
                <a:ea typeface="宋体" pitchFamily="2" charset="-122"/>
              </a:rPr>
              <a:t>；电影为</a:t>
            </a:r>
            <a:r>
              <a:rPr lang="en-US" altLang="zh-CN" sz="2400" dirty="0" smtClean="0">
                <a:ea typeface="宋体" pitchFamily="2" charset="-122"/>
              </a:rPr>
              <a:t>3:2</a:t>
            </a:r>
            <a:r>
              <a:rPr lang="zh-CN" altLang="en-US" sz="2400" dirty="0" smtClean="0">
                <a:ea typeface="宋体" pitchFamily="2" charset="-122"/>
              </a:rPr>
              <a:t>；高清晰度电视为</a:t>
            </a:r>
            <a:r>
              <a:rPr lang="en-US" altLang="zh-CN" sz="2400" dirty="0" smtClean="0">
                <a:ea typeface="宋体" pitchFamily="2" charset="-122"/>
              </a:rPr>
              <a:t>16:9</a:t>
            </a:r>
            <a:r>
              <a:rPr lang="zh-CN" altLang="en-US" sz="2400" dirty="0" smtClean="0">
                <a:ea typeface="宋体" pitchFamily="2" charset="-122"/>
              </a:rPr>
              <a:t>）。</a:t>
            </a:r>
          </a:p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3</a:t>
            </a:r>
            <a:r>
              <a:rPr lang="zh-CN" altLang="en-US" sz="2400" dirty="0" smtClean="0">
                <a:ea typeface="宋体" pitchFamily="2" charset="-122"/>
              </a:rPr>
              <a:t>）隔行扫描：一帧分成</a:t>
            </a:r>
            <a:r>
              <a:rPr lang="en-US" altLang="zh-CN" sz="2400" dirty="0" smtClean="0">
                <a:ea typeface="宋体" pitchFamily="2" charset="-122"/>
              </a:rPr>
              <a:t>2</a:t>
            </a:r>
            <a:r>
              <a:rPr lang="zh-CN" altLang="en-US" sz="2400" dirty="0" smtClean="0">
                <a:ea typeface="宋体" pitchFamily="2" charset="-122"/>
              </a:rPr>
              <a:t>场（</a:t>
            </a:r>
            <a:r>
              <a:rPr lang="en-US" altLang="zh-CN" sz="2400" dirty="0" smtClean="0">
                <a:ea typeface="宋体" pitchFamily="2" charset="-122"/>
              </a:rPr>
              <a:t>field</a:t>
            </a:r>
            <a:r>
              <a:rPr lang="zh-CN" altLang="en-US" sz="2400" dirty="0" smtClean="0">
                <a:ea typeface="宋体" pitchFamily="2" charset="-122"/>
              </a:rPr>
              <a:t>），</a:t>
            </a:r>
            <a:r>
              <a:rPr lang="en-US" altLang="zh-CN" sz="2400" dirty="0" smtClean="0">
                <a:ea typeface="宋体" pitchFamily="2" charset="-122"/>
              </a:rPr>
              <a:t>262.5</a:t>
            </a:r>
            <a:r>
              <a:rPr lang="zh-CN" altLang="en-US" sz="2400" dirty="0" smtClean="0">
                <a:ea typeface="宋体" pitchFamily="2" charset="-122"/>
              </a:rPr>
              <a:t>线</a:t>
            </a:r>
            <a:r>
              <a:rPr lang="en-US" altLang="zh-CN" sz="2400" dirty="0" smtClean="0">
                <a:ea typeface="宋体" pitchFamily="2" charset="-122"/>
              </a:rPr>
              <a:t>/</a:t>
            </a:r>
            <a:r>
              <a:rPr lang="zh-CN" altLang="en-US" sz="2400" dirty="0" smtClean="0">
                <a:ea typeface="宋体" pitchFamily="2" charset="-122"/>
              </a:rPr>
              <a:t>场。</a:t>
            </a:r>
            <a:endParaRPr lang="zh-CN" altLang="en-US" sz="2400" dirty="0" smtClean="0">
              <a:ea typeface="宋体" pitchFamily="2" charset="-122"/>
            </a:endParaRPr>
          </a:p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4</a:t>
            </a:r>
            <a:r>
              <a:rPr lang="zh-CN" altLang="en-US" sz="2400" dirty="0" smtClean="0">
                <a:ea typeface="宋体" pitchFamily="2" charset="-122"/>
              </a:rPr>
              <a:t>）在每场的开始部分保留</a:t>
            </a:r>
            <a:r>
              <a:rPr lang="en-US" altLang="zh-CN" sz="2400" dirty="0" smtClean="0">
                <a:ea typeface="宋体" pitchFamily="2" charset="-122"/>
              </a:rPr>
              <a:t>20</a:t>
            </a:r>
            <a:r>
              <a:rPr lang="zh-CN" altLang="en-US" sz="2400" dirty="0" smtClean="0">
                <a:ea typeface="宋体" pitchFamily="2" charset="-122"/>
              </a:rPr>
              <a:t>扫描线作为控制信息，因此只有</a:t>
            </a:r>
            <a:r>
              <a:rPr lang="en-US" altLang="zh-CN" sz="2400" dirty="0" smtClean="0">
                <a:ea typeface="宋体" pitchFamily="2" charset="-122"/>
              </a:rPr>
              <a:t>485</a:t>
            </a:r>
            <a:r>
              <a:rPr lang="zh-CN" altLang="en-US" sz="2400" dirty="0" smtClean="0">
                <a:ea typeface="宋体" pitchFamily="2" charset="-122"/>
              </a:rPr>
              <a:t>条线的可视数据。</a:t>
            </a:r>
            <a:r>
              <a:rPr lang="en-US" altLang="zh-CN" sz="2400" dirty="0" smtClean="0">
                <a:ea typeface="宋体" pitchFamily="2" charset="-122"/>
              </a:rPr>
              <a:t>Laser disc</a:t>
            </a:r>
            <a:r>
              <a:rPr lang="zh-CN" altLang="en-US" sz="2400" dirty="0" smtClean="0">
                <a:ea typeface="宋体" pitchFamily="2" charset="-122"/>
              </a:rPr>
              <a:t>约</a:t>
            </a:r>
            <a:r>
              <a:rPr lang="en-US" altLang="zh-CN" sz="2400" dirty="0" smtClean="0">
                <a:ea typeface="宋体" pitchFamily="2" charset="-122"/>
              </a:rPr>
              <a:t>420</a:t>
            </a:r>
            <a:r>
              <a:rPr lang="zh-CN" altLang="en-US" sz="2400" dirty="0" smtClean="0">
                <a:ea typeface="宋体" pitchFamily="2" charset="-122"/>
              </a:rPr>
              <a:t>线，</a:t>
            </a:r>
            <a:r>
              <a:rPr lang="en-US" altLang="zh-CN" sz="2400" dirty="0" smtClean="0">
                <a:ea typeface="宋体" pitchFamily="2" charset="-122"/>
              </a:rPr>
              <a:t>S-VHS</a:t>
            </a:r>
            <a:r>
              <a:rPr lang="zh-CN" altLang="en-US" sz="2400" dirty="0" smtClean="0">
                <a:ea typeface="宋体" pitchFamily="2" charset="-122"/>
              </a:rPr>
              <a:t>约</a:t>
            </a:r>
            <a:r>
              <a:rPr lang="en-US" altLang="zh-CN" sz="2400" dirty="0" smtClean="0">
                <a:ea typeface="宋体" pitchFamily="2" charset="-122"/>
              </a:rPr>
              <a:t>320</a:t>
            </a:r>
            <a:r>
              <a:rPr lang="zh-CN" altLang="en-US" sz="2400" dirty="0" smtClean="0">
                <a:ea typeface="宋体" pitchFamily="2" charset="-122"/>
              </a:rPr>
              <a:t>线。</a:t>
            </a:r>
          </a:p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5</a:t>
            </a:r>
            <a:r>
              <a:rPr lang="zh-CN" altLang="en-US" sz="2400" dirty="0" smtClean="0">
                <a:ea typeface="宋体" pitchFamily="2" charset="-122"/>
              </a:rPr>
              <a:t>）每行</a:t>
            </a:r>
            <a:r>
              <a:rPr lang="en-US" altLang="zh-CN" sz="2400" dirty="0" smtClean="0">
                <a:ea typeface="宋体" pitchFamily="2" charset="-122"/>
              </a:rPr>
              <a:t>63.5</a:t>
            </a:r>
            <a:r>
              <a:rPr lang="zh-CN" altLang="en-US" sz="2400" dirty="0" smtClean="0">
                <a:ea typeface="宋体" pitchFamily="2" charset="-122"/>
              </a:rPr>
              <a:t>微秒，水平回扫时间</a:t>
            </a:r>
            <a:r>
              <a:rPr lang="en-US" altLang="zh-CN" sz="2400" dirty="0" smtClean="0">
                <a:ea typeface="宋体" pitchFamily="2" charset="-122"/>
              </a:rPr>
              <a:t>10</a:t>
            </a:r>
            <a:r>
              <a:rPr lang="zh-CN" altLang="en-US" sz="2400" dirty="0" smtClean="0">
                <a:ea typeface="宋体" pitchFamily="2" charset="-122"/>
              </a:rPr>
              <a:t>微秒（包含</a:t>
            </a:r>
            <a:r>
              <a:rPr lang="en-US" altLang="zh-CN" sz="2400" dirty="0" smtClean="0">
                <a:ea typeface="宋体" pitchFamily="2" charset="-122"/>
              </a:rPr>
              <a:t>5</a:t>
            </a:r>
            <a:r>
              <a:rPr lang="zh-CN" altLang="en-US" sz="2400" dirty="0" smtClean="0">
                <a:ea typeface="宋体" pitchFamily="2" charset="-122"/>
              </a:rPr>
              <a:t>微秒的水平同步脉冲），所以显示时间是</a:t>
            </a:r>
            <a:r>
              <a:rPr lang="en-US" altLang="zh-CN" sz="2400" dirty="0" smtClean="0">
                <a:ea typeface="宋体" pitchFamily="2" charset="-122"/>
              </a:rPr>
              <a:t>53.5</a:t>
            </a:r>
            <a:r>
              <a:rPr lang="zh-CN" altLang="en-US" sz="2400" dirty="0" smtClean="0">
                <a:ea typeface="宋体" pitchFamily="2" charset="-122"/>
              </a:rPr>
              <a:t>微秒。</a:t>
            </a:r>
          </a:p>
          <a:p>
            <a:pPr algn="just"/>
            <a:r>
              <a:rPr lang="zh-CN" altLang="en-US" sz="2400" dirty="0" smtClean="0">
                <a:ea typeface="宋体" pitchFamily="2" charset="-122"/>
              </a:rPr>
              <a:t>（</a:t>
            </a:r>
            <a:r>
              <a:rPr lang="en-US" altLang="zh-CN" sz="2400" dirty="0" smtClean="0">
                <a:ea typeface="宋体" pitchFamily="2" charset="-122"/>
              </a:rPr>
              <a:t>6</a:t>
            </a:r>
            <a:r>
              <a:rPr lang="zh-CN" altLang="en-US" sz="2400" dirty="0" smtClean="0">
                <a:ea typeface="宋体" pitchFamily="2" charset="-122"/>
              </a:rPr>
              <a:t>）颜色模型：</a:t>
            </a:r>
            <a:r>
              <a:rPr lang="en-US" altLang="zh-CN" sz="2400" dirty="0" smtClean="0">
                <a:ea typeface="宋体" pitchFamily="2" charset="-122"/>
              </a:rPr>
              <a:t>YIQ</a:t>
            </a:r>
            <a:endParaRPr lang="zh-CN" altLang="en-US" sz="2400" dirty="0" smtClean="0">
              <a:ea typeface="宋体" pitchFamily="2" charset="-122"/>
            </a:endParaRPr>
          </a:p>
        </p:txBody>
      </p:sp>
      <p:sp>
        <p:nvSpPr>
          <p:cNvPr id="4403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SECAM</a:t>
            </a:r>
            <a:r>
              <a:rPr lang="zh-CN" altLang="en-US" dirty="0" smtClean="0">
                <a:ea typeface="宋体" pitchFamily="2" charset="-122"/>
              </a:rPr>
              <a:t>的主要参数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  <a:cs typeface="Arial" charset="0"/>
              </a:rPr>
              <a:t>1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mtClean="0">
                <a:ea typeface="宋体" pitchFamily="2" charset="-122"/>
              </a:rPr>
              <a:t>625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行（扫描线）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帧，</a:t>
            </a:r>
            <a:r>
              <a:rPr lang="en-US" altLang="zh-CN" smtClean="0">
                <a:ea typeface="宋体" pitchFamily="2" charset="-122"/>
              </a:rPr>
              <a:t>25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秒（</a:t>
            </a:r>
            <a:r>
              <a:rPr lang="en-US" altLang="zh-CN" smtClean="0">
                <a:ea typeface="宋体" pitchFamily="2" charset="-122"/>
              </a:rPr>
              <a:t>40ms/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</a:t>
            </a:r>
            <a:r>
              <a:rPr lang="zh-CN" altLang="en-US" smtClean="0">
                <a:ea typeface="宋体" pitchFamily="2" charset="-122"/>
              </a:rPr>
              <a:t>）。</a:t>
            </a:r>
          </a:p>
          <a:p>
            <a:pPr algn="just"/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）高宽比：</a:t>
            </a:r>
            <a:r>
              <a:rPr lang="en-US" altLang="zh-CN" smtClean="0">
                <a:ea typeface="宋体" pitchFamily="2" charset="-122"/>
              </a:rPr>
              <a:t>4:3</a:t>
            </a:r>
            <a:r>
              <a:rPr lang="zh-CN" altLang="en-US" smtClean="0">
                <a:ea typeface="宋体" pitchFamily="2" charset="-122"/>
              </a:rPr>
              <a:t>。</a:t>
            </a:r>
          </a:p>
          <a:p>
            <a:pPr algn="just"/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3</a:t>
            </a:r>
            <a:r>
              <a:rPr lang="zh-CN" altLang="en-US" smtClean="0">
                <a:ea typeface="宋体" pitchFamily="2" charset="-122"/>
              </a:rPr>
              <a:t>）隔行扫描，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场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ea typeface="宋体" pitchFamily="2" charset="-122"/>
              </a:rPr>
              <a:t>帧，</a:t>
            </a:r>
            <a:r>
              <a:rPr lang="en-US" altLang="zh-CN" smtClean="0">
                <a:ea typeface="宋体" pitchFamily="2" charset="-122"/>
              </a:rPr>
              <a:t>312.5</a:t>
            </a:r>
            <a:r>
              <a:rPr lang="zh-CN" altLang="en-US" smtClean="0">
                <a:ea typeface="宋体" pitchFamily="2" charset="-122"/>
              </a:rPr>
              <a:t>行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ea typeface="宋体" pitchFamily="2" charset="-122"/>
              </a:rPr>
              <a:t>场。</a:t>
            </a:r>
          </a:p>
          <a:p>
            <a:pPr algn="just"/>
            <a:r>
              <a:rPr lang="zh-CN" altLang="en-US" smtClean="0"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）颜色模型：</a:t>
            </a:r>
            <a:r>
              <a:rPr lang="en-US" altLang="zh-CN" smtClean="0">
                <a:ea typeface="宋体" pitchFamily="2" charset="-122"/>
              </a:rPr>
              <a:t>YUV</a:t>
            </a:r>
            <a:r>
              <a:rPr lang="zh-CN" altLang="en-US" smtClean="0">
                <a:ea typeface="宋体" pitchFamily="2" charset="-122"/>
              </a:rPr>
              <a:t>。</a:t>
            </a:r>
          </a:p>
        </p:txBody>
      </p:sp>
      <p:sp>
        <p:nvSpPr>
          <p:cNvPr id="4608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a typeface="宋体" pitchFamily="2" charset="-122"/>
              </a:rPr>
              <a:t>PAL</a:t>
            </a:r>
            <a:r>
              <a:rPr lang="zh-CN" altLang="en-US" dirty="0" smtClean="0">
                <a:ea typeface="宋体" pitchFamily="2" charset="-122"/>
              </a:rPr>
              <a:t>的主要参数</a:t>
            </a:r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  <a:cs typeface="Arial" charset="0"/>
              </a:rPr>
              <a:t>1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</a:t>
            </a:r>
            <a:r>
              <a:rPr lang="en-US" altLang="zh-CN" smtClean="0">
                <a:ea typeface="宋体" pitchFamily="2" charset="-122"/>
              </a:rPr>
              <a:t>625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行（扫描线）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帧，</a:t>
            </a:r>
            <a:r>
              <a:rPr lang="en-US" altLang="zh-CN" smtClean="0">
                <a:ea typeface="宋体" pitchFamily="2" charset="-122"/>
              </a:rPr>
              <a:t>25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秒（</a:t>
            </a:r>
            <a:r>
              <a:rPr lang="en-US" altLang="zh-CN" smtClean="0">
                <a:ea typeface="宋体" pitchFamily="2" charset="-122"/>
              </a:rPr>
              <a:t>40ms/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</a:t>
            </a:r>
            <a:r>
              <a:rPr lang="zh-CN" altLang="en-US" smtClean="0">
                <a:ea typeface="宋体" pitchFamily="2" charset="-122"/>
              </a:rPr>
              <a:t>）。</a:t>
            </a: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）高宽比（</a:t>
            </a:r>
            <a:r>
              <a:rPr lang="en-US" altLang="zh-CN" smtClean="0">
                <a:ea typeface="宋体" pitchFamily="2" charset="-122"/>
              </a:rPr>
              <a:t>aspect ratio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）：</a:t>
            </a:r>
            <a:r>
              <a:rPr lang="en-US" altLang="zh-CN" smtClean="0">
                <a:ea typeface="宋体" pitchFamily="2" charset="-122"/>
              </a:rPr>
              <a:t>4:3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。</a:t>
            </a:r>
            <a:endParaRPr lang="zh-CN" altLang="en-US" smtClean="0">
              <a:ea typeface="宋体" pitchFamily="2" charset="-122"/>
            </a:endParaRP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3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）隔行扫描，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场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帧，</a:t>
            </a:r>
            <a:r>
              <a:rPr lang="en-US" altLang="zh-CN" smtClean="0">
                <a:ea typeface="宋体" pitchFamily="2" charset="-122"/>
              </a:rPr>
              <a:t>312.5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行</a:t>
            </a:r>
            <a:r>
              <a:rPr lang="en-US" altLang="zh-CN" smtClean="0">
                <a:ea typeface="宋体" pitchFamily="2" charset="-122"/>
              </a:rPr>
              <a:t>/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场。</a:t>
            </a:r>
            <a:endParaRPr lang="zh-CN" altLang="en-US" smtClean="0">
              <a:ea typeface="宋体" pitchFamily="2" charset="-122"/>
            </a:endParaRPr>
          </a:p>
          <a:p>
            <a:r>
              <a:rPr lang="zh-CN" altLang="en-US" smtClean="0">
                <a:latin typeface="宋体" pitchFamily="2" charset="-122"/>
                <a:ea typeface="宋体" pitchFamily="2" charset="-122"/>
              </a:rPr>
              <a:t>（</a:t>
            </a:r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）颜色模型：</a:t>
            </a:r>
            <a:r>
              <a:rPr lang="en-US" altLang="zh-CN" smtClean="0">
                <a:ea typeface="宋体" pitchFamily="2" charset="-122"/>
              </a:rPr>
              <a:t>YUV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en-US" smtClean="0">
                <a:ea typeface="宋体" pitchFamily="2" charset="-122"/>
              </a:rPr>
              <a:t> </a:t>
            </a:r>
          </a:p>
        </p:txBody>
      </p:sp>
      <p:sp>
        <p:nvSpPr>
          <p:cNvPr id="4506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dirty="0" smtClean="0"/>
              <a:t>多媒体技术基础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三种制式小结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142984"/>
            <a:ext cx="8429684" cy="4929204"/>
          </a:xfrm>
        </p:spPr>
        <p:txBody>
          <a:bodyPr/>
          <a:lstStyle/>
          <a:p>
            <a:r>
              <a:rPr lang="en-US" altLang="zh-CN" sz="2000" dirty="0" smtClean="0"/>
              <a:t>NTSC</a:t>
            </a:r>
            <a:r>
              <a:rPr lang="zh-CN" altLang="en-US" sz="2000" dirty="0" smtClean="0"/>
              <a:t>：处理过程简单，解码电路简单，可降低成本，但对相位敏感，易产生彩色变色</a:t>
            </a:r>
            <a:endParaRPr lang="en-US" altLang="zh-CN" sz="2000" dirty="0" smtClean="0"/>
          </a:p>
          <a:p>
            <a:r>
              <a:rPr lang="en-US" altLang="zh-CN" sz="2000" dirty="0" smtClean="0"/>
              <a:t>SECAM</a:t>
            </a:r>
            <a:r>
              <a:rPr lang="zh-CN" altLang="en-US" sz="2000" dirty="0" smtClean="0"/>
              <a:t>：为克服</a:t>
            </a:r>
            <a:r>
              <a:rPr lang="en-US" altLang="zh-CN" sz="2000" dirty="0" smtClean="0"/>
              <a:t>NTSC</a:t>
            </a:r>
            <a:r>
              <a:rPr lang="zh-CN" altLang="en-US" sz="2000" dirty="0" smtClean="0"/>
              <a:t>相位失真的缺点而引入，改变了两个色差信号的同时传送，逐行对两个色差信号的副载波进行调频，每行只有亮度信号加一种色差信号；调频为连续频谱，</a:t>
            </a:r>
            <a:r>
              <a:rPr lang="zh-CN" altLang="en-US" sz="2000" dirty="0" smtClean="0"/>
              <a:t>故</a:t>
            </a:r>
            <a:r>
              <a:rPr lang="zh-CN" altLang="en-US" sz="2000" dirty="0" smtClean="0"/>
              <a:t>不能采用副载频偏置</a:t>
            </a:r>
            <a:r>
              <a:rPr lang="zh-CN" altLang="en-US" sz="2000" dirty="0" smtClean="0"/>
              <a:t>以实现</a:t>
            </a:r>
            <a:r>
              <a:rPr lang="zh-CN" altLang="en-US" sz="2000" dirty="0" smtClean="0"/>
              <a:t>色度信号和亮度信号的频谱交错，因而其</a:t>
            </a:r>
            <a:r>
              <a:rPr lang="zh-CN" altLang="en-US" sz="2000" dirty="0" smtClean="0"/>
              <a:t>兼容性稍差</a:t>
            </a:r>
            <a:endParaRPr lang="en-US" altLang="zh-CN" sz="2000" dirty="0" smtClean="0"/>
          </a:p>
          <a:p>
            <a:r>
              <a:rPr lang="en-US" altLang="zh-CN" sz="2000" dirty="0" smtClean="0"/>
              <a:t>PAL</a:t>
            </a:r>
            <a:r>
              <a:rPr lang="zh-CN" altLang="en-US" sz="2000" dirty="0" smtClean="0"/>
              <a:t>：</a:t>
            </a:r>
            <a:r>
              <a:rPr lang="zh-CN" altLang="en-US" sz="2000" dirty="0" smtClean="0"/>
              <a:t>也是为了克服</a:t>
            </a:r>
            <a:r>
              <a:rPr lang="en-US" altLang="zh-CN" sz="2000" dirty="0" smtClean="0"/>
              <a:t>NTSC</a:t>
            </a:r>
            <a:r>
              <a:rPr lang="zh-CN" altLang="en-US" sz="2000" dirty="0" smtClean="0"/>
              <a:t>制相位</a:t>
            </a:r>
            <a:r>
              <a:rPr lang="zh-CN" altLang="en-US" sz="2000" dirty="0" smtClean="0"/>
              <a:t>敏感性而提出的，</a:t>
            </a:r>
            <a:r>
              <a:rPr lang="zh-CN" altLang="en-US" sz="2000" dirty="0" smtClean="0"/>
              <a:t>将两个色差信号之一的（</a:t>
            </a:r>
            <a:r>
              <a:rPr lang="en-US" altLang="zh-CN" sz="2000" dirty="0" smtClean="0"/>
              <a:t>R-Y</a:t>
            </a:r>
            <a:r>
              <a:rPr lang="zh-CN" altLang="en-US" sz="2000" dirty="0" smtClean="0"/>
              <a:t>）信号逐行倒相</a:t>
            </a:r>
            <a:r>
              <a:rPr lang="en-US" altLang="zh-CN" sz="2000" dirty="0" smtClean="0"/>
              <a:t>180</a:t>
            </a:r>
            <a:r>
              <a:rPr lang="zh-CN" altLang="en-US" sz="2000" dirty="0" smtClean="0"/>
              <a:t>。会造成相邻</a:t>
            </a:r>
            <a:r>
              <a:rPr lang="zh-CN" altLang="en-US" sz="2000" dirty="0" smtClean="0"/>
              <a:t>两行间色差信号的</a:t>
            </a:r>
            <a:r>
              <a:rPr lang="zh-CN" altLang="en-US" sz="2000" dirty="0" smtClean="0"/>
              <a:t>亮度</a:t>
            </a:r>
            <a:r>
              <a:rPr lang="zh-CN" altLang="en-US" sz="2000" dirty="0" smtClean="0"/>
              <a:t>差异</a:t>
            </a:r>
            <a:r>
              <a:rPr lang="zh-CN" altLang="en-US" sz="2000" dirty="0" smtClean="0"/>
              <a:t>较大，引起</a:t>
            </a:r>
            <a:r>
              <a:rPr lang="zh-CN" altLang="en-US" sz="2000" dirty="0" smtClean="0"/>
              <a:t>明暗相间的</a:t>
            </a:r>
            <a:r>
              <a:rPr lang="zh-CN" altLang="en-US" sz="2000" dirty="0" smtClean="0"/>
              <a:t>水平线条，即“百叶窗效应”</a:t>
            </a:r>
            <a:endParaRPr lang="en-US" altLang="zh-CN" sz="2000" dirty="0" smtClean="0"/>
          </a:p>
          <a:p>
            <a:r>
              <a:rPr lang="zh-CN" altLang="zh-CN" sz="2000" dirty="0" smtClean="0"/>
              <a:t>从</a:t>
            </a:r>
            <a:r>
              <a:rPr lang="zh-CN" altLang="zh-CN" sz="2000" dirty="0" smtClean="0"/>
              <a:t>实现的观点来看，NTSC制已使用30年以上，SECAM制和PAL制也均使用20多年。所以，三种制式都是行之有效的彩色广播电视制式，都积累了相当丰富的经验。</a:t>
            </a:r>
            <a:endParaRPr lang="en-US" altLang="zh-CN" sz="2000" dirty="0" smtClean="0"/>
          </a:p>
          <a:p>
            <a:r>
              <a:rPr lang="zh-CN" altLang="zh-CN" sz="2000" dirty="0" smtClean="0"/>
              <a:t>单从技术性能方面比较，决不能得出完全肯定或否定某一制式的结论</a:t>
            </a:r>
            <a:r>
              <a:rPr lang="zh-CN" altLang="zh-CN" sz="2000" dirty="0" smtClean="0"/>
              <a:t>。实际上</a:t>
            </a:r>
            <a:r>
              <a:rPr lang="zh-CN" altLang="zh-CN" sz="2000" dirty="0" smtClean="0"/>
              <a:t>，各国在选定制式中往往受到各方面因素的制约，而决非都是</a:t>
            </a:r>
            <a:r>
              <a:rPr lang="zh-CN" altLang="en-US" sz="2000" dirty="0" smtClean="0"/>
              <a:t>出</a:t>
            </a:r>
            <a:r>
              <a:rPr lang="zh-CN" altLang="zh-CN" sz="2000" dirty="0" smtClean="0"/>
              <a:t>于技术考虑</a:t>
            </a:r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伴音信号</a:t>
            </a:r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xfrm>
            <a:off x="785813" y="1371600"/>
            <a:ext cx="7900987" cy="4700588"/>
          </a:xfrm>
        </p:spPr>
        <p:txBody>
          <a:bodyPr/>
          <a:lstStyle/>
          <a:p>
            <a:r>
              <a:rPr lang="zh-CN" altLang="en-US" sz="2400" dirty="0" smtClean="0">
                <a:ea typeface="宋体" pitchFamily="2" charset="-122"/>
              </a:rPr>
              <a:t>音频信号的频率范围一般为</a:t>
            </a:r>
            <a:r>
              <a:rPr lang="en-US" altLang="zh-CN" sz="2400" dirty="0" smtClean="0">
                <a:ea typeface="宋体" pitchFamily="2" charset="-122"/>
              </a:rPr>
              <a:t>20Hz</a:t>
            </a:r>
            <a:r>
              <a:rPr lang="zh-CN" altLang="en-US" sz="2400" dirty="0" smtClean="0">
                <a:ea typeface="宋体" pitchFamily="2" charset="-122"/>
              </a:rPr>
              <a:t>～</a:t>
            </a:r>
            <a:r>
              <a:rPr lang="en-US" altLang="zh-CN" sz="2400" dirty="0" smtClean="0">
                <a:ea typeface="宋体" pitchFamily="2" charset="-122"/>
              </a:rPr>
              <a:t>20kHz</a:t>
            </a:r>
            <a:r>
              <a:rPr lang="zh-CN" altLang="en-US" sz="2400" dirty="0" smtClean="0">
                <a:ea typeface="宋体" pitchFamily="2" charset="-122"/>
              </a:rPr>
              <a:t>，其频带比图像信号窄得多。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>
                <a:ea typeface="宋体" pitchFamily="2" charset="-122"/>
              </a:rPr>
              <a:t>电视的伴音要求与图像同步，而且不能混迭。因此一般把伴音信号放置在图像频带以外，放置的频率点称为声音载频。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400" dirty="0" smtClean="0">
                <a:ea typeface="宋体" pitchFamily="2" charset="-122"/>
              </a:rPr>
              <a:t>我国电视信号的声音载频为</a:t>
            </a:r>
            <a:r>
              <a:rPr lang="en-US" altLang="zh-CN" sz="2400" dirty="0" smtClean="0">
                <a:ea typeface="宋体" pitchFamily="2" charset="-122"/>
              </a:rPr>
              <a:t>6.5MHz</a:t>
            </a:r>
            <a:r>
              <a:rPr lang="zh-CN" altLang="en-US" sz="2400" dirty="0" smtClean="0">
                <a:ea typeface="宋体" pitchFamily="2" charset="-122"/>
              </a:rPr>
              <a:t>，伴音质量为单声道调频广播。 </a:t>
            </a:r>
          </a:p>
          <a:p>
            <a:endParaRPr lang="zh-CN" altLang="en-US" dirty="0" smtClean="0">
              <a:ea typeface="宋体" pitchFamily="2" charset="-122"/>
            </a:endParaRPr>
          </a:p>
        </p:txBody>
      </p:sp>
      <p:sp>
        <p:nvSpPr>
          <p:cNvPr id="5632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/>
          <p:cNvSpPr>
            <a:spLocks noGrp="1"/>
          </p:cNvSpPr>
          <p:nvPr>
            <p:ph type="title"/>
          </p:nvPr>
        </p:nvSpPr>
        <p:spPr>
          <a:xfrm>
            <a:off x="1295400" y="357188"/>
            <a:ext cx="7086600" cy="563562"/>
          </a:xfrm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视频数字化的采样结构</a:t>
            </a:r>
          </a:p>
        </p:txBody>
      </p:sp>
      <p:sp>
        <p:nvSpPr>
          <p:cNvPr id="67587" name="内容占位符 2"/>
          <p:cNvSpPr>
            <a:spLocks noGrp="1"/>
          </p:cNvSpPr>
          <p:nvPr>
            <p:ph idx="1"/>
          </p:nvPr>
        </p:nvSpPr>
        <p:spPr>
          <a:xfrm>
            <a:off x="785813" y="785242"/>
            <a:ext cx="8143875" cy="5524078"/>
          </a:xfrm>
        </p:spPr>
        <p:txBody>
          <a:bodyPr/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电视图像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空间的函数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时间的函数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隔行扫描式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latin typeface="宋体" pitchFamily="2" charset="-122"/>
                <a:ea typeface="宋体" pitchFamily="2" charset="-122"/>
              </a:rPr>
              <a:t>采样方式比声音采样的方式要复杂得多</a:t>
            </a:r>
            <a:endParaRPr lang="en-US" altLang="zh-CN" sz="24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隔行样本点→组合成逐行样本→样本点的量化→ </a:t>
            </a:r>
            <a:r>
              <a:rPr lang="en-US" altLang="zh-CN" sz="2800" dirty="0" smtClean="0">
                <a:ea typeface="宋体" pitchFamily="2" charset="-122"/>
              </a:rPr>
              <a:t>YUV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到</a:t>
            </a:r>
            <a:r>
              <a:rPr lang="en-US" altLang="zh-CN" sz="2800" dirty="0" smtClean="0">
                <a:ea typeface="宋体" pitchFamily="2" charset="-122"/>
              </a:rPr>
              <a:t>RGB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色彩空间的转换等→数字视频数据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采样点的位置分布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采样而构成图像上的样点排列，称为采样结构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ea typeface="宋体" pitchFamily="2" charset="-122"/>
              </a:rPr>
              <a:t>固定型正交采样结构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每场中样点都重合、对齐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采样频率应是行频的整数倍</a:t>
            </a:r>
            <a:endParaRPr lang="zh-CN" altLang="en-US" sz="2800" dirty="0" smtClean="0">
              <a:ea typeface="宋体" pitchFamily="2" charset="-122"/>
            </a:endParaRPr>
          </a:p>
        </p:txBody>
      </p:sp>
      <p:sp>
        <p:nvSpPr>
          <p:cNvPr id="6758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亮度信号的采样频率</a:t>
            </a:r>
          </a:p>
        </p:txBody>
      </p:sp>
      <p:sp>
        <p:nvSpPr>
          <p:cNvPr id="68611" name="内容占位符 2"/>
          <p:cNvSpPr>
            <a:spLocks noGrp="1"/>
          </p:cNvSpPr>
          <p:nvPr>
            <p:ph idx="1"/>
          </p:nvPr>
        </p:nvSpPr>
        <p:spPr>
          <a:xfrm>
            <a:off x="1066800" y="1071563"/>
            <a:ext cx="7620000" cy="5000625"/>
          </a:xfrm>
        </p:spPr>
        <p:txBody>
          <a:bodyPr/>
          <a:lstStyle/>
          <a:p>
            <a:r>
              <a:rPr lang="zh-CN" altLang="en-US" sz="2800" dirty="0" smtClean="0">
                <a:ea typeface="宋体" pitchFamily="2" charset="-122"/>
              </a:rPr>
              <a:t>与被采样信号的带宽有关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PAL</a:t>
            </a:r>
            <a:r>
              <a:rPr lang="zh-CN" altLang="en-US" sz="2400" dirty="0" smtClean="0">
                <a:ea typeface="宋体" pitchFamily="2" charset="-122"/>
              </a:rPr>
              <a:t>与</a:t>
            </a:r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制的带宽均为</a:t>
            </a:r>
            <a:r>
              <a:rPr lang="en-US" altLang="zh-CN" sz="2400" dirty="0" smtClean="0">
                <a:ea typeface="宋体" pitchFamily="2" charset="-122"/>
              </a:rPr>
              <a:t>6M</a:t>
            </a:r>
            <a:r>
              <a:rPr lang="zh-CN" altLang="en-US" sz="2400" dirty="0" smtClean="0">
                <a:ea typeface="宋体" pitchFamily="2" charset="-122"/>
              </a:rPr>
              <a:t>左右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800" dirty="0" smtClean="0">
                <a:ea typeface="宋体" pitchFamily="2" charset="-122"/>
              </a:rPr>
              <a:t>为保证产生足够小的混叠噪声，要求采样频率是信号带宽的</a:t>
            </a:r>
            <a:r>
              <a:rPr lang="en-US" altLang="zh-CN" sz="2800" dirty="0" smtClean="0">
                <a:ea typeface="宋体" pitchFamily="2" charset="-122"/>
              </a:rPr>
              <a:t>2.2-2.7</a:t>
            </a:r>
            <a:r>
              <a:rPr lang="zh-CN" altLang="en-US" sz="2800" dirty="0" smtClean="0">
                <a:ea typeface="宋体" pitchFamily="2" charset="-122"/>
              </a:rPr>
              <a:t>倍</a:t>
            </a:r>
            <a:r>
              <a:rPr lang="en-US" altLang="zh-CN" sz="2800" dirty="0" smtClean="0">
                <a:ea typeface="宋体" pitchFamily="2" charset="-122"/>
              </a:rPr>
              <a:t>(&gt;13.2MHz)</a:t>
            </a:r>
          </a:p>
          <a:p>
            <a:r>
              <a:rPr lang="zh-CN" altLang="en-US" sz="2800" dirty="0" smtClean="0">
                <a:ea typeface="宋体" pitchFamily="2" charset="-122"/>
              </a:rPr>
              <a:t>为获得正交采样结构，采样频率是行频的整数倍</a:t>
            </a:r>
            <a:endParaRPr lang="en-US" altLang="zh-CN" sz="2800" dirty="0" smtClean="0">
              <a:ea typeface="宋体" pitchFamily="2" charset="-122"/>
            </a:endParaRPr>
          </a:p>
          <a:p>
            <a:r>
              <a:rPr lang="zh-CN" altLang="en-US" sz="2800" dirty="0" smtClean="0">
                <a:ea typeface="宋体" pitchFamily="2" charset="-122"/>
              </a:rPr>
              <a:t>为兼容</a:t>
            </a:r>
            <a:r>
              <a:rPr lang="en-US" altLang="zh-CN" sz="2800" dirty="0" smtClean="0">
                <a:ea typeface="宋体" pitchFamily="2" charset="-122"/>
              </a:rPr>
              <a:t>PAL</a:t>
            </a:r>
            <a:r>
              <a:rPr lang="zh-CN" altLang="en-US" sz="2800" dirty="0" smtClean="0">
                <a:ea typeface="宋体" pitchFamily="2" charset="-122"/>
              </a:rPr>
              <a:t>与</a:t>
            </a:r>
            <a:r>
              <a:rPr lang="en-US" altLang="zh-CN" sz="2800" dirty="0" smtClean="0">
                <a:ea typeface="宋体" pitchFamily="2" charset="-122"/>
              </a:rPr>
              <a:t>NTSC</a:t>
            </a:r>
            <a:r>
              <a:rPr lang="zh-CN" altLang="en-US" sz="2800" dirty="0" smtClean="0">
                <a:ea typeface="宋体" pitchFamily="2" charset="-122"/>
              </a:rPr>
              <a:t>制，应采用同一种采样频率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PAL</a:t>
            </a:r>
            <a:r>
              <a:rPr lang="zh-CN" altLang="en-US" sz="2400" dirty="0" smtClean="0">
                <a:ea typeface="宋体" pitchFamily="2" charset="-122"/>
              </a:rPr>
              <a:t>行频</a:t>
            </a:r>
            <a:r>
              <a:rPr lang="en-US" altLang="zh-CN" sz="2400" dirty="0" smtClean="0">
                <a:ea typeface="宋体" pitchFamily="2" charset="-122"/>
              </a:rPr>
              <a:t>15625Hz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行频</a:t>
            </a:r>
            <a:r>
              <a:rPr lang="en-US" altLang="zh-CN" sz="2400" dirty="0" smtClean="0">
                <a:ea typeface="宋体" pitchFamily="2" charset="-122"/>
              </a:rPr>
              <a:t>15734Hz</a:t>
            </a:r>
            <a:r>
              <a:rPr lang="zh-CN" altLang="en-US" sz="2400" dirty="0" smtClean="0">
                <a:ea typeface="宋体" pitchFamily="2" charset="-122"/>
              </a:rPr>
              <a:t>，两者最小公倍数</a:t>
            </a:r>
            <a:r>
              <a:rPr lang="en-US" altLang="zh-CN" sz="2400" dirty="0" smtClean="0">
                <a:ea typeface="宋体" pitchFamily="2" charset="-122"/>
              </a:rPr>
              <a:t>2.25MHz</a:t>
            </a:r>
          </a:p>
          <a:p>
            <a:r>
              <a:rPr lang="zh-CN" altLang="en-US" sz="2800" dirty="0" smtClean="0">
                <a:ea typeface="宋体" pitchFamily="2" charset="-122"/>
              </a:rPr>
              <a:t>采样频率为</a:t>
            </a:r>
            <a:r>
              <a:rPr lang="en-US" altLang="zh-CN" sz="2800" dirty="0" smtClean="0">
                <a:ea typeface="宋体" pitchFamily="2" charset="-122"/>
              </a:rPr>
              <a:t>2.25MHz</a:t>
            </a:r>
            <a:r>
              <a:rPr lang="zh-CN" altLang="en-US" sz="2800" dirty="0" smtClean="0">
                <a:ea typeface="宋体" pitchFamily="2" charset="-122"/>
              </a:rPr>
              <a:t>的</a:t>
            </a:r>
            <a:r>
              <a:rPr lang="en-US" altLang="zh-CN" sz="2800" dirty="0" smtClean="0">
                <a:ea typeface="宋体" pitchFamily="2" charset="-122"/>
              </a:rPr>
              <a:t>6</a:t>
            </a:r>
            <a:r>
              <a:rPr lang="zh-CN" altLang="en-US" sz="2800" dirty="0" smtClean="0">
                <a:ea typeface="宋体" pitchFamily="2" charset="-122"/>
              </a:rPr>
              <a:t>倍</a:t>
            </a:r>
            <a:r>
              <a:rPr lang="en-US" altLang="zh-CN" sz="2800" dirty="0" smtClean="0">
                <a:ea typeface="宋体" pitchFamily="2" charset="-122"/>
              </a:rPr>
              <a:t>13.5MHz</a:t>
            </a:r>
          </a:p>
          <a:p>
            <a:pPr lvl="1"/>
            <a:endParaRPr lang="en-US" altLang="zh-CN" dirty="0" smtClean="0">
              <a:ea typeface="宋体" pitchFamily="2" charset="-122"/>
            </a:endParaRPr>
          </a:p>
        </p:txBody>
      </p:sp>
      <p:sp>
        <p:nvSpPr>
          <p:cNvPr id="6861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色差信号的采样频率</a:t>
            </a:r>
          </a:p>
        </p:txBody>
      </p:sp>
      <p:sp>
        <p:nvSpPr>
          <p:cNvPr id="6963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为了实现带宽压缩，色差信号的带宽限制在</a:t>
            </a:r>
            <a:r>
              <a:rPr lang="en-US" altLang="zh-CN" smtClean="0">
                <a:ea typeface="宋体" pitchFamily="2" charset="-122"/>
              </a:rPr>
              <a:t>1.3MHz</a:t>
            </a:r>
          </a:p>
          <a:p>
            <a:r>
              <a:rPr lang="zh-CN" altLang="en-US" smtClean="0">
                <a:ea typeface="宋体" pitchFamily="2" charset="-122"/>
              </a:rPr>
              <a:t>降低混叠噪声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采样频率为行频的整数倍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各种制式的兼容性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色差信号的采样频率为</a:t>
            </a:r>
            <a:r>
              <a:rPr lang="en-US" altLang="zh-CN" smtClean="0">
                <a:ea typeface="宋体" pitchFamily="2" charset="-122"/>
              </a:rPr>
              <a:t>6.75MHz</a:t>
            </a:r>
          </a:p>
          <a:p>
            <a:pPr lvl="1"/>
            <a:r>
              <a:rPr lang="zh-CN" altLang="en-US" smtClean="0">
                <a:ea typeface="宋体" pitchFamily="2" charset="-122"/>
              </a:rPr>
              <a:t>亮度采样频率的一半</a:t>
            </a:r>
            <a:endParaRPr lang="en-US" altLang="zh-CN" smtClean="0">
              <a:ea typeface="宋体" pitchFamily="2" charset="-122"/>
            </a:endParaRPr>
          </a:p>
          <a:p>
            <a:pPr lvl="1"/>
            <a:r>
              <a:rPr lang="en-US" altLang="zh-CN" smtClean="0">
                <a:ea typeface="宋体" pitchFamily="2" charset="-122"/>
              </a:rPr>
              <a:t>PAL</a:t>
            </a:r>
            <a:r>
              <a:rPr lang="zh-CN" altLang="en-US" smtClean="0">
                <a:ea typeface="宋体" pitchFamily="2" charset="-122"/>
              </a:rPr>
              <a:t>行频的</a:t>
            </a:r>
            <a:r>
              <a:rPr lang="en-US" altLang="zh-CN" smtClean="0">
                <a:ea typeface="宋体" pitchFamily="2" charset="-122"/>
              </a:rPr>
              <a:t>432</a:t>
            </a:r>
            <a:r>
              <a:rPr lang="zh-CN" altLang="en-US" smtClean="0">
                <a:ea typeface="宋体" pitchFamily="2" charset="-122"/>
              </a:rPr>
              <a:t>倍</a:t>
            </a:r>
            <a:endParaRPr lang="en-US" altLang="zh-CN" smtClean="0">
              <a:ea typeface="宋体" pitchFamily="2" charset="-122"/>
            </a:endParaRPr>
          </a:p>
          <a:p>
            <a:pPr lvl="1"/>
            <a:r>
              <a:rPr lang="en-US" altLang="zh-CN" smtClean="0">
                <a:ea typeface="宋体" pitchFamily="2" charset="-122"/>
              </a:rPr>
              <a:t>NTSC</a:t>
            </a:r>
            <a:r>
              <a:rPr lang="zh-CN" altLang="en-US" smtClean="0">
                <a:ea typeface="宋体" pitchFamily="2" charset="-122"/>
              </a:rPr>
              <a:t>行频的</a:t>
            </a:r>
            <a:r>
              <a:rPr lang="en-US" altLang="zh-CN" smtClean="0">
                <a:ea typeface="宋体" pitchFamily="2" charset="-122"/>
              </a:rPr>
              <a:t>429</a:t>
            </a:r>
            <a:r>
              <a:rPr lang="zh-CN" altLang="en-US" smtClean="0">
                <a:ea typeface="宋体" pitchFamily="2" charset="-122"/>
              </a:rPr>
              <a:t>倍</a:t>
            </a:r>
          </a:p>
        </p:txBody>
      </p:sp>
      <p:sp>
        <p:nvSpPr>
          <p:cNvPr id="6963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量化位数</a:t>
            </a:r>
          </a:p>
        </p:txBody>
      </p:sp>
      <p:sp>
        <p:nvSpPr>
          <p:cNvPr id="70659" name="内容占位符 2"/>
          <p:cNvSpPr>
            <a:spLocks noGrp="1"/>
          </p:cNvSpPr>
          <p:nvPr>
            <p:ph idx="1"/>
          </p:nvPr>
        </p:nvSpPr>
        <p:spPr>
          <a:xfrm>
            <a:off x="1066800" y="1071563"/>
            <a:ext cx="7620000" cy="5000625"/>
          </a:xfrm>
        </p:spPr>
        <p:txBody>
          <a:bodyPr/>
          <a:lstStyle/>
          <a:p>
            <a:r>
              <a:rPr lang="zh-CN" altLang="en-US" dirty="0" smtClean="0">
                <a:ea typeface="宋体" pitchFamily="2" charset="-122"/>
              </a:rPr>
              <a:t>信噪比与量化位数的关系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pPr lvl="1"/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dirty="0" smtClean="0">
                <a:ea typeface="宋体" pitchFamily="2" charset="-122"/>
              </a:rPr>
              <a:t>如果信噪比要大于</a:t>
            </a:r>
            <a:r>
              <a:rPr lang="en-US" altLang="zh-CN" dirty="0" smtClean="0">
                <a:ea typeface="宋体" pitchFamily="2" charset="-122"/>
              </a:rPr>
              <a:t>50dB</a:t>
            </a:r>
            <a:r>
              <a:rPr lang="zh-CN" altLang="en-US" dirty="0" smtClean="0">
                <a:ea typeface="宋体" pitchFamily="2" charset="-122"/>
              </a:rPr>
              <a:t>，量化位数至少</a:t>
            </a:r>
            <a:r>
              <a:rPr lang="en-US" altLang="zh-CN" dirty="0" smtClean="0">
                <a:ea typeface="宋体" pitchFamily="2" charset="-122"/>
              </a:rPr>
              <a:t>7</a:t>
            </a:r>
            <a:r>
              <a:rPr lang="zh-CN" altLang="en-US" dirty="0" smtClean="0">
                <a:ea typeface="宋体" pitchFamily="2" charset="-122"/>
              </a:rPr>
              <a:t>位</a:t>
            </a:r>
            <a:endParaRPr lang="en-US" altLang="zh-CN" dirty="0" smtClean="0">
              <a:ea typeface="宋体" pitchFamily="2" charset="-122"/>
            </a:endParaRPr>
          </a:p>
          <a:p>
            <a:pPr lvl="1"/>
            <a:r>
              <a:rPr lang="zh-CN" altLang="en-US" dirty="0" smtClean="0">
                <a:ea typeface="宋体" pitchFamily="2" charset="-122"/>
              </a:rPr>
              <a:t>每增加</a:t>
            </a:r>
            <a:r>
              <a:rPr lang="en-US" altLang="zh-CN" dirty="0" smtClean="0">
                <a:ea typeface="宋体" pitchFamily="2" charset="-122"/>
              </a:rPr>
              <a:t>1bit</a:t>
            </a:r>
            <a:r>
              <a:rPr lang="zh-CN" altLang="en-US" dirty="0" smtClean="0">
                <a:ea typeface="宋体" pitchFamily="2" charset="-122"/>
              </a:rPr>
              <a:t>，信噪比可提高</a:t>
            </a:r>
            <a:r>
              <a:rPr lang="en-US" altLang="zh-CN" dirty="0" smtClean="0">
                <a:ea typeface="宋体" pitchFamily="2" charset="-122"/>
              </a:rPr>
              <a:t>6dB</a:t>
            </a:r>
          </a:p>
          <a:p>
            <a:pPr lvl="1"/>
            <a:r>
              <a:rPr lang="zh-CN" altLang="en-US" dirty="0" smtClean="0">
                <a:ea typeface="宋体" pitchFamily="2" charset="-122"/>
              </a:rPr>
              <a:t>选择</a:t>
            </a:r>
            <a:r>
              <a:rPr lang="en-US" altLang="zh-CN" dirty="0" smtClean="0">
                <a:ea typeface="宋体" pitchFamily="2" charset="-122"/>
              </a:rPr>
              <a:t>8bit</a:t>
            </a:r>
            <a:r>
              <a:rPr lang="zh-CN" altLang="en-US" dirty="0" smtClean="0">
                <a:ea typeface="宋体" pitchFamily="2" charset="-122"/>
              </a:rPr>
              <a:t>量化位数，信噪比可达</a:t>
            </a:r>
            <a:r>
              <a:rPr lang="en-US" altLang="zh-CN" dirty="0" smtClean="0">
                <a:ea typeface="宋体" pitchFamily="2" charset="-122"/>
              </a:rPr>
              <a:t>59dB</a:t>
            </a:r>
          </a:p>
        </p:txBody>
      </p:sp>
      <p:sp>
        <p:nvSpPr>
          <p:cNvPr id="7066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sp>
        <p:nvSpPr>
          <p:cNvPr id="70661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aphicFrame>
        <p:nvGraphicFramePr>
          <p:cNvPr id="1987585" name="Object 7"/>
          <p:cNvGraphicFramePr>
            <a:graphicFrameLocks noChangeAspect="1"/>
          </p:cNvGraphicFramePr>
          <p:nvPr/>
        </p:nvGraphicFramePr>
        <p:xfrm>
          <a:off x="1788005" y="1844824"/>
          <a:ext cx="4152147" cy="1080120"/>
        </p:xfrm>
        <a:graphic>
          <a:graphicData uri="http://schemas.openxmlformats.org/presentationml/2006/ole">
            <p:oleObj spid="_x0000_s1987585" name="公式" r:id="rId3" imgW="2425680" imgH="634680" progId="Equation.3">
              <p:embed/>
            </p:oleObj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电平分配</a:t>
            </a:r>
          </a:p>
        </p:txBody>
      </p:sp>
      <p:sp>
        <p:nvSpPr>
          <p:cNvPr id="71683" name="内容占位符 2"/>
          <p:cNvSpPr>
            <a:spLocks noGrp="1"/>
          </p:cNvSpPr>
          <p:nvPr>
            <p:ph idx="1"/>
          </p:nvPr>
        </p:nvSpPr>
        <p:spPr>
          <a:xfrm>
            <a:off x="928688" y="1143000"/>
            <a:ext cx="7929562" cy="4929188"/>
          </a:xfrm>
        </p:spPr>
        <p:txBody>
          <a:bodyPr/>
          <a:lstStyle/>
          <a:p>
            <a:r>
              <a:rPr lang="zh-CN" altLang="en-US" sz="2800" dirty="0" smtClean="0">
                <a:ea typeface="宋体" pitchFamily="2" charset="-122"/>
              </a:rPr>
              <a:t>亮度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超过</a:t>
            </a:r>
            <a:r>
              <a:rPr lang="en-US" altLang="zh-CN" sz="2400" dirty="0" smtClean="0">
                <a:ea typeface="宋体" pitchFamily="2" charset="-122"/>
              </a:rPr>
              <a:t>00000000</a:t>
            </a:r>
            <a:r>
              <a:rPr lang="zh-CN" altLang="en-US" sz="2400" dirty="0" smtClean="0">
                <a:ea typeface="宋体" pitchFamily="2" charset="-122"/>
              </a:rPr>
              <a:t>～</a:t>
            </a:r>
            <a:r>
              <a:rPr lang="en-US" altLang="zh-CN" sz="2400" dirty="0" smtClean="0">
                <a:ea typeface="宋体" pitchFamily="2" charset="-122"/>
              </a:rPr>
              <a:t>11111111</a:t>
            </a:r>
            <a:r>
              <a:rPr lang="zh-CN" altLang="en-US" sz="2400" dirty="0" smtClean="0">
                <a:ea typeface="宋体" pitchFamily="2" charset="-122"/>
              </a:rPr>
              <a:t>，产生载性限幅</a:t>
            </a: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避免过载，并不将</a:t>
            </a:r>
            <a:r>
              <a:rPr lang="en-US" altLang="zh-CN" sz="2400" dirty="0" smtClean="0">
                <a:ea typeface="宋体" pitchFamily="2" charset="-122"/>
              </a:rPr>
              <a:t>256</a:t>
            </a:r>
            <a:r>
              <a:rPr lang="zh-CN" altLang="en-US" sz="2400" dirty="0" smtClean="0">
                <a:ea typeface="宋体" pitchFamily="2" charset="-122"/>
              </a:rPr>
              <a:t>个量化级全部分配给亮度信号，而是留有余量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峰值</a:t>
            </a:r>
            <a:r>
              <a:rPr lang="en-US" altLang="zh-CN" sz="2400" dirty="0" smtClean="0">
                <a:ea typeface="宋体" pitchFamily="2" charset="-122"/>
              </a:rPr>
              <a:t>1V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0.063V</a:t>
            </a:r>
            <a:r>
              <a:rPr lang="zh-CN" altLang="en-US" sz="2400" dirty="0" smtClean="0">
                <a:ea typeface="宋体" pitchFamily="2" charset="-122"/>
              </a:rPr>
              <a:t> ～ </a:t>
            </a:r>
            <a:r>
              <a:rPr lang="en-US" altLang="zh-CN" sz="2400" dirty="0" smtClean="0">
                <a:ea typeface="宋体" pitchFamily="2" charset="-122"/>
              </a:rPr>
              <a:t>0.922V </a:t>
            </a:r>
            <a:r>
              <a:rPr lang="zh-CN" altLang="en-US" sz="2400" dirty="0" smtClean="0">
                <a:ea typeface="宋体" pitchFamily="2" charset="-122"/>
              </a:rPr>
              <a:t>对应</a:t>
            </a:r>
            <a:r>
              <a:rPr lang="en-US" altLang="zh-CN" sz="2400" dirty="0" smtClean="0">
                <a:ea typeface="宋体" pitchFamily="2" charset="-122"/>
              </a:rPr>
              <a:t>16</a:t>
            </a:r>
            <a:r>
              <a:rPr lang="zh-CN" altLang="en-US" sz="2400" dirty="0" smtClean="0">
                <a:ea typeface="宋体" pitchFamily="2" charset="-122"/>
              </a:rPr>
              <a:t> ～ </a:t>
            </a:r>
            <a:r>
              <a:rPr lang="en-US" altLang="zh-CN" sz="2400" dirty="0" smtClean="0">
                <a:ea typeface="宋体" pitchFamily="2" charset="-122"/>
              </a:rPr>
              <a:t>235</a:t>
            </a:r>
            <a:r>
              <a:rPr lang="zh-CN" altLang="en-US" sz="2400" dirty="0" smtClean="0">
                <a:ea typeface="宋体" pitchFamily="2" charset="-122"/>
              </a:rPr>
              <a:t>级，</a:t>
            </a:r>
            <a:r>
              <a:rPr lang="en-US" altLang="zh-CN" sz="2400" dirty="0" smtClean="0">
                <a:ea typeface="宋体" pitchFamily="2" charset="-122"/>
              </a:rPr>
              <a:t>220</a:t>
            </a:r>
            <a:r>
              <a:rPr lang="zh-CN" altLang="en-US" sz="2400" dirty="0" smtClean="0">
                <a:ea typeface="宋体" pitchFamily="2" charset="-122"/>
              </a:rPr>
              <a:t>级分配给亮度信号，上端留</a:t>
            </a:r>
            <a:r>
              <a:rPr lang="en-US" altLang="zh-CN" sz="2400" dirty="0" smtClean="0">
                <a:ea typeface="宋体" pitchFamily="2" charset="-122"/>
              </a:rPr>
              <a:t>20</a:t>
            </a:r>
            <a:r>
              <a:rPr lang="zh-CN" altLang="en-US" sz="2400" dirty="0" smtClean="0">
                <a:ea typeface="宋体" pitchFamily="2" charset="-122"/>
              </a:rPr>
              <a:t>级，下端留</a:t>
            </a:r>
            <a:r>
              <a:rPr lang="en-US" altLang="zh-CN" sz="2400" dirty="0" smtClean="0">
                <a:ea typeface="宋体" pitchFamily="2" charset="-122"/>
              </a:rPr>
              <a:t>16</a:t>
            </a:r>
            <a:r>
              <a:rPr lang="zh-CN" altLang="en-US" sz="2400" dirty="0" smtClean="0">
                <a:ea typeface="宋体" pitchFamily="2" charset="-122"/>
              </a:rPr>
              <a:t>级作保护带</a:t>
            </a:r>
            <a:endParaRPr lang="en-US" altLang="zh-CN" sz="2400" dirty="0" smtClean="0">
              <a:ea typeface="宋体" pitchFamily="2" charset="-122"/>
            </a:endParaRPr>
          </a:p>
          <a:p>
            <a:r>
              <a:rPr lang="zh-CN" altLang="en-US" sz="2800" dirty="0" smtClean="0">
                <a:ea typeface="宋体" pitchFamily="2" charset="-122"/>
              </a:rPr>
              <a:t>色差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以</a:t>
            </a:r>
            <a:r>
              <a:rPr lang="en-US" altLang="zh-CN" sz="2400" dirty="0" smtClean="0">
                <a:ea typeface="宋体" pitchFamily="2" charset="-122"/>
              </a:rPr>
              <a:t>0</a:t>
            </a:r>
            <a:r>
              <a:rPr lang="zh-CN" altLang="en-US" sz="2400" dirty="0" smtClean="0">
                <a:ea typeface="宋体" pitchFamily="2" charset="-122"/>
              </a:rPr>
              <a:t>电平为中心上下分布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上下</a:t>
            </a:r>
            <a:r>
              <a:rPr lang="en-US" altLang="zh-CN" sz="2400" dirty="0" smtClean="0">
                <a:ea typeface="宋体" pitchFamily="2" charset="-122"/>
              </a:rPr>
              <a:t>,</a:t>
            </a:r>
            <a:r>
              <a:rPr lang="zh-CN" altLang="en-US" sz="2400" dirty="0" smtClean="0">
                <a:ea typeface="宋体" pitchFamily="2" charset="-122"/>
              </a:rPr>
              <a:t>保护带各留</a:t>
            </a:r>
            <a:r>
              <a:rPr lang="en-US" altLang="zh-CN" sz="2400" dirty="0" smtClean="0">
                <a:ea typeface="宋体" pitchFamily="2" charset="-122"/>
              </a:rPr>
              <a:t>16</a:t>
            </a:r>
            <a:r>
              <a:rPr lang="zh-CN" altLang="en-US" sz="2400" dirty="0" smtClean="0">
                <a:ea typeface="宋体" pitchFamily="2" charset="-122"/>
              </a:rPr>
              <a:t>级，</a:t>
            </a:r>
            <a:r>
              <a:rPr lang="en-US" altLang="zh-CN" sz="2400" dirty="0" smtClean="0">
                <a:ea typeface="宋体" pitchFamily="2" charset="-122"/>
              </a:rPr>
              <a:t>16-240</a:t>
            </a:r>
            <a:r>
              <a:rPr lang="zh-CN" altLang="en-US" sz="2400" dirty="0" smtClean="0">
                <a:ea typeface="宋体" pitchFamily="2" charset="-122"/>
              </a:rPr>
              <a:t>级</a:t>
            </a:r>
          </a:p>
        </p:txBody>
      </p:sp>
      <p:sp>
        <p:nvSpPr>
          <p:cNvPr id="7168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行扫描示意图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268738" name="Object 5"/>
          <p:cNvGraphicFramePr>
            <a:graphicFrameLocks noChangeAspect="1"/>
          </p:cNvGraphicFramePr>
          <p:nvPr/>
        </p:nvGraphicFramePr>
        <p:xfrm>
          <a:off x="323528" y="1700808"/>
          <a:ext cx="8568952" cy="3194292"/>
        </p:xfrm>
        <a:graphic>
          <a:graphicData uri="http://schemas.openxmlformats.org/presentationml/2006/ole">
            <p:oleObj spid="_x0000_s1268738" name="VISIO" r:id="rId3" imgW="3555360" imgH="132516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611560" y="4797152"/>
            <a:ext cx="814838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0" dirty="0" smtClean="0"/>
              <a:t>(a)</a:t>
            </a:r>
            <a:r>
              <a:rPr lang="zh-CN" altLang="en-US" sz="2000" b="0" dirty="0" smtClean="0"/>
              <a:t>行扫描锯齿波电流；</a:t>
            </a:r>
            <a:r>
              <a:rPr lang="en-US" altLang="zh-CN" sz="2000" b="0" dirty="0" smtClean="0"/>
              <a:t>(b)</a:t>
            </a:r>
            <a:r>
              <a:rPr lang="zh-CN" altLang="en-US" sz="2000" b="0" dirty="0" smtClean="0"/>
              <a:t>仅有行扫描时，荧光屏上呈现一条水平亮线</a:t>
            </a:r>
            <a:endParaRPr lang="en-US" altLang="zh-CN" sz="2000" b="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H</a:t>
            </a:r>
            <a:r>
              <a:rPr lang="zh-CN" altLang="en-US" sz="2000" b="0" dirty="0" smtClean="0"/>
              <a:t>：行扫描周期；</a:t>
            </a: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SH</a:t>
            </a:r>
            <a:r>
              <a:rPr lang="zh-CN" altLang="en-US" sz="2000" b="0" dirty="0" smtClean="0"/>
              <a:t>：行扫描正程；</a:t>
            </a: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RH</a:t>
            </a:r>
            <a:r>
              <a:rPr lang="zh-CN" altLang="en-US" sz="2000" b="0" dirty="0" smtClean="0"/>
              <a:t>：行扫描逆程</a:t>
            </a:r>
            <a:endParaRPr lang="en-US" altLang="zh-CN" sz="2000" b="0" dirty="0" smtClean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0" dirty="0" smtClean="0"/>
              <a:t>行逆程系数</a:t>
            </a:r>
            <a:r>
              <a:rPr lang="zh-CN" altLang="en-US" sz="2000" b="0" dirty="0" smtClean="0">
                <a:sym typeface="Symbol" pitchFamily="18" charset="2"/>
              </a:rPr>
              <a:t></a:t>
            </a:r>
            <a:r>
              <a:rPr lang="en-US" altLang="zh-CN" sz="2000" b="0" dirty="0" smtClean="0"/>
              <a:t>=T</a:t>
            </a:r>
            <a:r>
              <a:rPr lang="en-US" altLang="zh-CN" sz="2000" b="0" baseline="-25000" dirty="0" smtClean="0"/>
              <a:t>RH</a:t>
            </a:r>
            <a:r>
              <a:rPr lang="en-US" altLang="zh-CN" sz="2000" b="0" dirty="0" smtClean="0"/>
              <a:t>/T</a:t>
            </a:r>
            <a:r>
              <a:rPr lang="en-US" altLang="zh-CN" sz="2000" b="0" baseline="-25000" dirty="0" smtClean="0"/>
              <a:t>H</a:t>
            </a:r>
            <a:r>
              <a:rPr lang="en-US" altLang="zh-CN" sz="2000" b="0" dirty="0" smtClean="0"/>
              <a:t>/=18%</a:t>
            </a:r>
            <a:endParaRPr lang="zh-CN" altLang="en-US" sz="2000" b="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1196752"/>
            <a:ext cx="6062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行扫描：电子束沿水平方向从左至右的扫描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视频数字化的传输码率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6800" y="1214438"/>
            <a:ext cx="7620000" cy="3857625"/>
          </a:xfrm>
        </p:spPr>
        <p:txBody>
          <a:bodyPr/>
          <a:lstStyle/>
          <a:p>
            <a:r>
              <a:rPr lang="zh-CN" altLang="en-US" sz="2800" smtClean="0">
                <a:ea typeface="宋体" pitchFamily="2" charset="-122"/>
              </a:rPr>
              <a:t>每秒传送码元的数目，用</a:t>
            </a:r>
            <a:r>
              <a:rPr lang="en-US" altLang="zh-CN" sz="2800" smtClean="0">
                <a:ea typeface="宋体" pitchFamily="2" charset="-122"/>
              </a:rPr>
              <a:t>R</a:t>
            </a:r>
            <a:r>
              <a:rPr lang="zh-CN" altLang="en-US" sz="2800" smtClean="0">
                <a:ea typeface="宋体" pitchFamily="2" charset="-122"/>
              </a:rPr>
              <a:t>表示</a:t>
            </a:r>
            <a:endParaRPr lang="en-US" altLang="zh-CN" sz="2800" smtClean="0">
              <a:ea typeface="宋体" pitchFamily="2" charset="-122"/>
            </a:endParaRPr>
          </a:p>
          <a:p>
            <a:r>
              <a:rPr lang="zh-CN" altLang="en-US" sz="2800" smtClean="0">
                <a:ea typeface="宋体" pitchFamily="2" charset="-122"/>
              </a:rPr>
              <a:t>直接影响信号处理和信息存储的速度</a:t>
            </a:r>
            <a:endParaRPr lang="en-US" altLang="zh-CN" sz="2800" smtClean="0">
              <a:ea typeface="宋体" pitchFamily="2" charset="-122"/>
            </a:endParaRPr>
          </a:p>
          <a:p>
            <a:r>
              <a:rPr lang="zh-CN" altLang="en-US" sz="2800" smtClean="0">
                <a:ea typeface="宋体" pitchFamily="2" charset="-122"/>
              </a:rPr>
              <a:t>码率</a:t>
            </a:r>
            <a:r>
              <a:rPr lang="en-US" altLang="zh-CN" sz="2800" smtClean="0">
                <a:ea typeface="宋体" pitchFamily="2" charset="-122"/>
              </a:rPr>
              <a:t>=</a:t>
            </a:r>
            <a:r>
              <a:rPr lang="zh-CN" altLang="en-US" sz="2800" smtClean="0">
                <a:ea typeface="宋体" pitchFamily="2" charset="-122"/>
              </a:rPr>
              <a:t>采样频率</a:t>
            </a:r>
            <a:r>
              <a:rPr lang="en-US" altLang="zh-CN" sz="2800" smtClean="0">
                <a:ea typeface="宋体" pitchFamily="2" charset="-122"/>
              </a:rPr>
              <a:t>×</a:t>
            </a:r>
            <a:r>
              <a:rPr lang="zh-CN" altLang="en-US" sz="2800" smtClean="0">
                <a:ea typeface="宋体" pitchFamily="2" charset="-122"/>
              </a:rPr>
              <a:t>量化位数？</a:t>
            </a:r>
            <a:endParaRPr lang="en-US" altLang="zh-CN" sz="2800" smtClean="0">
              <a:ea typeface="宋体" pitchFamily="2" charset="-122"/>
            </a:endParaRPr>
          </a:p>
          <a:p>
            <a:pPr lvl="1"/>
            <a:r>
              <a:rPr lang="zh-CN" altLang="en-US" sz="2400" smtClean="0">
                <a:ea typeface="宋体" pitchFamily="2" charset="-122"/>
              </a:rPr>
              <a:t>亮度采样频率</a:t>
            </a:r>
            <a:r>
              <a:rPr lang="en-US" altLang="zh-CN" sz="2400" smtClean="0">
                <a:ea typeface="宋体" pitchFamily="2" charset="-122"/>
              </a:rPr>
              <a:t>13.5MHz</a:t>
            </a:r>
          </a:p>
          <a:p>
            <a:pPr lvl="1"/>
            <a:r>
              <a:rPr lang="zh-CN" altLang="en-US" sz="2400" smtClean="0">
                <a:ea typeface="宋体" pitchFamily="2" charset="-122"/>
              </a:rPr>
              <a:t>两个色差信号</a:t>
            </a:r>
            <a:r>
              <a:rPr lang="en-US" altLang="zh-CN" sz="2400" smtClean="0">
                <a:ea typeface="宋体" pitchFamily="2" charset="-122"/>
              </a:rPr>
              <a:t>6.75MHz</a:t>
            </a:r>
          </a:p>
          <a:p>
            <a:pPr lvl="1"/>
            <a:r>
              <a:rPr lang="zh-CN" altLang="en-US" sz="2400" smtClean="0">
                <a:ea typeface="宋体" pitchFamily="2" charset="-122"/>
              </a:rPr>
              <a:t>量化位数</a:t>
            </a:r>
            <a:r>
              <a:rPr lang="en-US" altLang="zh-CN" sz="2400" smtClean="0">
                <a:ea typeface="宋体" pitchFamily="2" charset="-122"/>
              </a:rPr>
              <a:t>8bit</a:t>
            </a:r>
          </a:p>
          <a:p>
            <a:r>
              <a:rPr lang="zh-CN" altLang="en-US" sz="2800" smtClean="0">
                <a:ea typeface="宋体" pitchFamily="2" charset="-122"/>
              </a:rPr>
              <a:t>对</a:t>
            </a:r>
            <a:r>
              <a:rPr lang="en-US" altLang="zh-CN" sz="2800" smtClean="0">
                <a:ea typeface="宋体" pitchFamily="2" charset="-122"/>
              </a:rPr>
              <a:t>A/D</a:t>
            </a:r>
            <a:r>
              <a:rPr lang="zh-CN" altLang="en-US" sz="2800" smtClean="0">
                <a:ea typeface="宋体" pitchFamily="2" charset="-122"/>
              </a:rPr>
              <a:t>转换器、存储器、网络提出了更高的要求</a:t>
            </a:r>
          </a:p>
        </p:txBody>
      </p:sp>
      <p:sp>
        <p:nvSpPr>
          <p:cNvPr id="7373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85813" y="5000625"/>
            <a:ext cx="47148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zh-CN" altLang="en-US" sz="2800">
                <a:latin typeface="Arial" charset="0"/>
              </a:rPr>
              <a:t>码率 </a:t>
            </a:r>
            <a:r>
              <a:rPr lang="en-US" altLang="zh-CN">
                <a:latin typeface="Arial" charset="0"/>
              </a:rPr>
              <a:t>R=216Mb/s=27MB/s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357313" y="5572125"/>
            <a:ext cx="235743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/>
              <a:t>CD</a:t>
            </a:r>
            <a:r>
              <a:rPr lang="zh-CN" altLang="en-US"/>
              <a:t>的码率？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357563" y="5572125"/>
            <a:ext cx="28575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/>
            <a:r>
              <a:rPr lang="en-US" altLang="zh-CN"/>
              <a:t>CD1.41Mb/s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视频数字化的数字行</a:t>
            </a:r>
          </a:p>
        </p:txBody>
      </p:sp>
      <p:sp>
        <p:nvSpPr>
          <p:cNvPr id="74755" name="内容占位符 2"/>
          <p:cNvSpPr>
            <a:spLocks noGrp="1"/>
          </p:cNvSpPr>
          <p:nvPr>
            <p:ph idx="1"/>
          </p:nvPr>
        </p:nvSpPr>
        <p:spPr>
          <a:xfrm>
            <a:off x="1066800" y="1071563"/>
            <a:ext cx="7620000" cy="5000625"/>
          </a:xfrm>
        </p:spPr>
        <p:txBody>
          <a:bodyPr/>
          <a:lstStyle/>
          <a:p>
            <a:r>
              <a:rPr lang="zh-CN" altLang="en-US" sz="2800" dirty="0" smtClean="0">
                <a:ea typeface="宋体" pitchFamily="2" charset="-122"/>
              </a:rPr>
              <a:t>数字化后的一行信号称为数字行</a:t>
            </a:r>
            <a:endParaRPr lang="en-US" altLang="zh-CN" sz="2800" dirty="0" smtClean="0">
              <a:ea typeface="宋体" pitchFamily="2" charset="-122"/>
            </a:endParaRPr>
          </a:p>
          <a:p>
            <a:r>
              <a:rPr lang="zh-CN" altLang="en-US" sz="2800" dirty="0" smtClean="0">
                <a:ea typeface="宋体" pitchFamily="2" charset="-122"/>
              </a:rPr>
              <a:t>每行采样点数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PAL</a:t>
            </a:r>
            <a:r>
              <a:rPr lang="zh-CN" altLang="en-US" sz="2400" dirty="0" smtClean="0">
                <a:ea typeface="宋体" pitchFamily="2" charset="-122"/>
              </a:rPr>
              <a:t>行周期</a:t>
            </a:r>
            <a:r>
              <a:rPr lang="en-US" altLang="zh-CN" sz="2400" dirty="0" smtClean="0">
                <a:ea typeface="宋体" pitchFamily="2" charset="-122"/>
              </a:rPr>
              <a:t>64us</a:t>
            </a:r>
            <a:r>
              <a:rPr lang="zh-CN" altLang="en-US" sz="2400" dirty="0" smtClean="0">
                <a:ea typeface="宋体" pitchFamily="2" charset="-122"/>
              </a:rPr>
              <a:t>，每行采样点</a:t>
            </a:r>
            <a:r>
              <a:rPr lang="en-US" altLang="zh-CN" sz="2400" dirty="0" smtClean="0">
                <a:ea typeface="宋体" pitchFamily="2" charset="-122"/>
              </a:rPr>
              <a:t>13.5MHz×64us=864</a:t>
            </a: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行周期</a:t>
            </a:r>
            <a:r>
              <a:rPr lang="en-US" altLang="zh-CN" sz="2400" dirty="0" smtClean="0">
                <a:ea typeface="宋体" pitchFamily="2" charset="-122"/>
              </a:rPr>
              <a:t>63.55us</a:t>
            </a:r>
            <a:r>
              <a:rPr lang="zh-CN" altLang="en-US" sz="2400" dirty="0" smtClean="0">
                <a:ea typeface="宋体" pitchFamily="2" charset="-122"/>
              </a:rPr>
              <a:t>，每行采样点</a:t>
            </a:r>
            <a:r>
              <a:rPr lang="en-US" altLang="zh-CN" sz="2400" dirty="0" smtClean="0">
                <a:ea typeface="宋体" pitchFamily="2" charset="-122"/>
              </a:rPr>
              <a:t>13.5MHz×63.55us=858</a:t>
            </a:r>
          </a:p>
          <a:p>
            <a:r>
              <a:rPr lang="zh-CN" altLang="en-US" sz="2800" dirty="0" smtClean="0">
                <a:ea typeface="宋体" pitchFamily="2" charset="-122"/>
              </a:rPr>
              <a:t>有效水平采样点</a:t>
            </a:r>
            <a:endParaRPr lang="en-US" altLang="zh-CN" sz="2800" dirty="0" smtClean="0">
              <a:ea typeface="宋体" pitchFamily="2" charset="-122"/>
            </a:endParaRP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有效部分为扫描正程</a:t>
            </a:r>
            <a:endParaRPr lang="en-US" altLang="zh-CN" sz="2400" dirty="0" smtClean="0">
              <a:ea typeface="宋体" pitchFamily="2" charset="-122"/>
            </a:endParaRPr>
          </a:p>
          <a:p>
            <a:pPr lvl="1"/>
            <a:r>
              <a:rPr lang="en-US" altLang="zh-CN" sz="2400" dirty="0" smtClean="0">
                <a:ea typeface="宋体" pitchFamily="2" charset="-122"/>
              </a:rPr>
              <a:t>PAL</a:t>
            </a:r>
            <a:r>
              <a:rPr lang="zh-CN" altLang="en-US" sz="2400" dirty="0" smtClean="0">
                <a:ea typeface="宋体" pitchFamily="2" charset="-122"/>
              </a:rPr>
              <a:t>制式</a:t>
            </a:r>
            <a:r>
              <a:rPr lang="en-US" altLang="zh-CN" sz="2400" dirty="0" smtClean="0">
                <a:ea typeface="宋体" pitchFamily="2" charset="-122"/>
              </a:rPr>
              <a:t>52us</a:t>
            </a:r>
            <a:r>
              <a:rPr lang="zh-CN" altLang="en-US" sz="2400" dirty="0" smtClean="0">
                <a:ea typeface="宋体" pitchFamily="2" charset="-122"/>
              </a:rPr>
              <a:t>，</a:t>
            </a:r>
            <a:r>
              <a:rPr lang="en-US" altLang="zh-CN" sz="2400" dirty="0" smtClean="0">
                <a:ea typeface="宋体" pitchFamily="2" charset="-122"/>
              </a:rPr>
              <a:t>NTSC</a:t>
            </a:r>
            <a:r>
              <a:rPr lang="zh-CN" altLang="en-US" sz="2400" dirty="0" smtClean="0">
                <a:ea typeface="宋体" pitchFamily="2" charset="-122"/>
              </a:rPr>
              <a:t>制式为</a:t>
            </a:r>
            <a:r>
              <a:rPr lang="en-US" altLang="zh-CN" sz="2400" dirty="0" smtClean="0">
                <a:ea typeface="宋体" pitchFamily="2" charset="-122"/>
              </a:rPr>
              <a:t>53.3us</a:t>
            </a: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为了兼容，均取</a:t>
            </a:r>
            <a:r>
              <a:rPr lang="en-US" altLang="zh-CN" sz="2400" dirty="0" smtClean="0">
                <a:ea typeface="宋体" pitchFamily="2" charset="-122"/>
              </a:rPr>
              <a:t>53.3us</a:t>
            </a: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亮度信号采样点数</a:t>
            </a:r>
            <a:r>
              <a:rPr lang="en-US" altLang="zh-CN" sz="2400" dirty="0" smtClean="0">
                <a:ea typeface="宋体" pitchFamily="2" charset="-122"/>
              </a:rPr>
              <a:t>13.5MHz×53.3us=720</a:t>
            </a:r>
          </a:p>
          <a:p>
            <a:pPr lvl="1"/>
            <a:r>
              <a:rPr lang="zh-CN" altLang="en-US" sz="2400" dirty="0" smtClean="0">
                <a:ea typeface="宋体" pitchFamily="2" charset="-122"/>
              </a:rPr>
              <a:t>色差信号采样点</a:t>
            </a:r>
            <a:r>
              <a:rPr lang="en-US" altLang="zh-CN" sz="2400" dirty="0" smtClean="0">
                <a:ea typeface="宋体" pitchFamily="2" charset="-122"/>
              </a:rPr>
              <a:t>360</a:t>
            </a:r>
          </a:p>
        </p:txBody>
      </p:sp>
      <p:sp>
        <p:nvSpPr>
          <p:cNvPr id="7475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89173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图像子采样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124744"/>
            <a:ext cx="7920880" cy="5184576"/>
          </a:xfrm>
        </p:spPr>
        <p:txBody>
          <a:bodyPr/>
          <a:lstStyle/>
          <a:p>
            <a:r>
              <a:rPr lang="zh-CN" altLang="en-US" sz="2800" dirty="0" smtClean="0"/>
              <a:t>两种采样方法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使用相同的采样频率对图像的亮度信号和色差信号进行采样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对亮度信号和色差信号分别采用不同的采样频率</a:t>
            </a:r>
            <a:endParaRPr lang="en-US" altLang="zh-CN" sz="2400" dirty="0" smtClean="0"/>
          </a:p>
          <a:p>
            <a:r>
              <a:rPr lang="zh-CN" altLang="en-US" sz="2800" dirty="0" smtClean="0"/>
              <a:t>图像子采样：对色差信号使用的采样频率比对亮度信号使用的采样频率低</a:t>
            </a:r>
            <a:endParaRPr lang="en-US" altLang="zh-CN" sz="2800" dirty="0" smtClean="0"/>
          </a:p>
          <a:p>
            <a:r>
              <a:rPr lang="zh-CN" altLang="en-US" sz="2800" dirty="0" smtClean="0"/>
              <a:t>子采样的依据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人眼对色度信号的敏感程度比对亮度信号的敏感程度低，可以把图像中表达颜色的信号去掉一些而使人不易察觉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人眼对图像细节的分辨能力有一定限度，可以把图像中的高频信号去掉而使人不易察觉</a:t>
            </a: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数字视频的采样格式</a:t>
            </a:r>
          </a:p>
        </p:txBody>
      </p:sp>
      <p:sp>
        <p:nvSpPr>
          <p:cNvPr id="76803" name="内容占位符 2"/>
          <p:cNvSpPr>
            <a:spLocks noGrp="1"/>
          </p:cNvSpPr>
          <p:nvPr>
            <p:ph idx="1"/>
          </p:nvPr>
        </p:nvSpPr>
        <p:spPr>
          <a:xfrm>
            <a:off x="428625" y="1371600"/>
            <a:ext cx="8501063" cy="4700588"/>
          </a:xfrm>
        </p:spPr>
        <p:txBody>
          <a:bodyPr/>
          <a:lstStyle/>
          <a:p>
            <a:r>
              <a:rPr lang="zh-CN" altLang="en-US" sz="2800" smtClean="0">
                <a:ea typeface="宋体" pitchFamily="2" charset="-122"/>
              </a:rPr>
              <a:t>在复合电视信号中，亮度信号的带宽是色度信号带宽的两倍。因此其数字化时可采用副色采样法，即对信号的色差分量的采样率低于对亮度分量的采样率。用</a:t>
            </a:r>
            <a:r>
              <a:rPr lang="en-US" altLang="zh-CN" sz="2800" smtClean="0">
                <a:ea typeface="宋体" pitchFamily="2" charset="-122"/>
              </a:rPr>
              <a:t>Y:U:V</a:t>
            </a:r>
            <a:r>
              <a:rPr lang="zh-CN" altLang="en-US" sz="2800" smtClean="0">
                <a:ea typeface="宋体" pitchFamily="2" charset="-122"/>
              </a:rPr>
              <a:t>来表示</a:t>
            </a:r>
            <a:r>
              <a:rPr lang="en-US" altLang="zh-CN" sz="2800" smtClean="0">
                <a:ea typeface="宋体" pitchFamily="2" charset="-122"/>
              </a:rPr>
              <a:t>YUV</a:t>
            </a:r>
            <a:r>
              <a:rPr lang="zh-CN" altLang="en-US" sz="2800" smtClean="0">
                <a:ea typeface="宋体" pitchFamily="2" charset="-122"/>
              </a:rPr>
              <a:t>三分量的采样比例，则数字视频的采样格式有如下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ea typeface="宋体" pitchFamily="2" charset="-122"/>
              </a:rPr>
              <a:t>种。</a:t>
            </a:r>
            <a:endParaRPr lang="en-US" altLang="zh-CN" sz="2800" smtClean="0">
              <a:ea typeface="宋体" pitchFamily="2" charset="-122"/>
            </a:endParaRPr>
          </a:p>
          <a:p>
            <a:pPr lvl="1"/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4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1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1</a:t>
            </a:r>
          </a:p>
          <a:p>
            <a:pPr lvl="1"/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0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680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V=4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4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7172" name="内容占位符 2"/>
          <p:cNvSpPr>
            <a:spLocks noGrp="1"/>
          </p:cNvSpPr>
          <p:nvPr>
            <p:ph idx="1"/>
          </p:nvPr>
        </p:nvSpPr>
        <p:spPr>
          <a:xfrm>
            <a:off x="357188" y="1371600"/>
            <a:ext cx="4500562" cy="4700588"/>
          </a:xfrm>
        </p:spPr>
        <p:txBody>
          <a:bodyPr/>
          <a:lstStyle/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指在每条扫描线上每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个连续的取样点取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个亮度</a:t>
            </a:r>
            <a:r>
              <a:rPr lang="en-US" altLang="zh-CN" sz="2800" smtClean="0">
                <a:ea typeface="宋体" pitchFamily="2" charset="-122"/>
              </a:rPr>
              <a:t>Y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样本、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个红色差</a:t>
            </a:r>
            <a:r>
              <a:rPr lang="en-US" altLang="zh-CN" sz="2800" smtClean="0">
                <a:ea typeface="宋体" pitchFamily="2" charset="-122"/>
              </a:rPr>
              <a:t>Cr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样本和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个蓝色差</a:t>
            </a:r>
            <a:r>
              <a:rPr lang="en-US" altLang="zh-CN" sz="2800" smtClean="0">
                <a:ea typeface="宋体" pitchFamily="2" charset="-122"/>
              </a:rPr>
              <a:t>Cb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样本，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相当于每个像素包含</a:t>
            </a:r>
            <a:r>
              <a:rPr lang="en-US" altLang="zh-CN" sz="2800" smtClean="0">
                <a:ea typeface="宋体" pitchFamily="2" charset="-122"/>
              </a:rPr>
              <a:t>3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个样本。即对每个采样点，亮度</a:t>
            </a:r>
            <a:r>
              <a:rPr lang="en-US" altLang="zh-CN" sz="2800" smtClean="0">
                <a:ea typeface="宋体" pitchFamily="2" charset="-122"/>
              </a:rPr>
              <a:t>Y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、色差</a:t>
            </a:r>
            <a:r>
              <a:rPr lang="en-US" altLang="zh-CN" sz="2800" smtClean="0">
                <a:ea typeface="宋体" pitchFamily="2" charset="-122"/>
              </a:rPr>
              <a:t>U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smtClean="0">
                <a:ea typeface="宋体" pitchFamily="2" charset="-122"/>
              </a:rPr>
              <a:t>V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各取一个样本，也就是每个像素用</a:t>
            </a:r>
            <a:r>
              <a:rPr lang="en-US" altLang="zh-CN" sz="2800" smtClean="0">
                <a:ea typeface="宋体" pitchFamily="2" charset="-122"/>
              </a:rPr>
              <a:t>3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个样本表示。</a:t>
            </a:r>
            <a:r>
              <a:rPr lang="zh-CN" altLang="en-US" sz="2800" smtClean="0">
                <a:ea typeface="宋体" pitchFamily="2" charset="-122"/>
              </a:rPr>
              <a:t> </a:t>
            </a:r>
          </a:p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717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graphicFrame>
        <p:nvGraphicFramePr>
          <p:cNvPr id="7170" name="Object 2"/>
          <p:cNvGraphicFramePr>
            <a:graphicFrameLocks noChangeAspect="1"/>
          </p:cNvGraphicFramePr>
          <p:nvPr/>
        </p:nvGraphicFramePr>
        <p:xfrm>
          <a:off x="4967288" y="1285875"/>
          <a:ext cx="3962400" cy="3657600"/>
        </p:xfrm>
        <a:graphic>
          <a:graphicData uri="http://schemas.openxmlformats.org/presentationml/2006/ole">
            <p:oleObj spid="_x0000_s7170" r:id="rId3" imgW="1972056" imgH="1658112" progId="Word.Picture.8">
              <p:embed/>
            </p:oleObj>
          </a:graphicData>
        </a:graphic>
      </p:graphicFrame>
      <p:sp>
        <p:nvSpPr>
          <p:cNvPr id="7174" name="矩形 6"/>
          <p:cNvSpPr>
            <a:spLocks noChangeArrowheads="1"/>
          </p:cNvSpPr>
          <p:nvPr/>
        </p:nvSpPr>
        <p:spPr bwMode="auto">
          <a:xfrm>
            <a:off x="6215063" y="4500563"/>
            <a:ext cx="1905000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just"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latin typeface="Times New Roman" pitchFamily="18" charset="0"/>
              </a:rPr>
              <a:t>Y,Cb,Cr</a:t>
            </a:r>
            <a:r>
              <a:rPr lang="zh-CN" altLang="en-US">
                <a:latin typeface="Times New Roman" pitchFamily="18" charset="0"/>
              </a:rPr>
              <a:t>样本</a:t>
            </a:r>
          </a:p>
        </p:txBody>
      </p:sp>
      <p:sp>
        <p:nvSpPr>
          <p:cNvPr id="7175" name="Rectangle 4"/>
          <p:cNvSpPr>
            <a:spLocks noChangeArrowheads="1"/>
          </p:cNvSpPr>
          <p:nvPr/>
        </p:nvSpPr>
        <p:spPr bwMode="auto">
          <a:xfrm>
            <a:off x="6072188" y="5043488"/>
            <a:ext cx="2786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>
                <a:latin typeface="Times New Roman" pitchFamily="18" charset="0"/>
              </a:rPr>
              <a:t>4:4:4</a:t>
            </a:r>
            <a:r>
              <a:rPr kumimoji="1" lang="zh-CN" altLang="en-US">
                <a:latin typeface="宋体" pitchFamily="2" charset="-122"/>
              </a:rPr>
              <a:t>子采样格式</a:t>
            </a:r>
            <a:r>
              <a:rPr kumimoji="1" lang="zh-CN" altLang="en-US" b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V=4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6" name="内容占位符 2"/>
          <p:cNvSpPr>
            <a:spLocks noGrp="1"/>
          </p:cNvSpPr>
          <p:nvPr>
            <p:ph idx="1"/>
          </p:nvPr>
        </p:nvSpPr>
        <p:spPr>
          <a:xfrm>
            <a:off x="357188" y="1214438"/>
            <a:ext cx="4572000" cy="5000625"/>
          </a:xfrm>
        </p:spPr>
        <p:txBody>
          <a:bodyPr/>
          <a:lstStyle/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这种方式是在每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个连续的采样点上，取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个亮度</a:t>
            </a:r>
            <a:r>
              <a:rPr lang="en-US" altLang="zh-CN" sz="2800" smtClean="0">
                <a:ea typeface="宋体" pitchFamily="2" charset="-122"/>
              </a:rPr>
              <a:t>Y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的样本值，而色差</a:t>
            </a:r>
            <a:r>
              <a:rPr lang="en-US" altLang="zh-CN" sz="2800" smtClean="0">
                <a:ea typeface="宋体" pitchFamily="2" charset="-122"/>
              </a:rPr>
              <a:t>U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smtClean="0">
                <a:ea typeface="宋体" pitchFamily="2" charset="-122"/>
              </a:rPr>
              <a:t>V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分别取其第一点和第三点的样本值，共</a:t>
            </a:r>
            <a:r>
              <a:rPr lang="en-US" altLang="zh-CN" sz="2800" smtClean="0">
                <a:ea typeface="宋体" pitchFamily="2" charset="-122"/>
              </a:rPr>
              <a:t>8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个样本。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通常所用的方式，指在每条扫描线上每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个连续的采样点取</a:t>
            </a:r>
            <a:r>
              <a:rPr lang="en-US" altLang="zh-CN" sz="2800" smtClean="0">
                <a:ea typeface="宋体" pitchFamily="2" charset="-122"/>
              </a:rPr>
              <a:t>4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个亮度</a:t>
            </a:r>
            <a:r>
              <a:rPr lang="en-US" altLang="zh-CN" sz="2800" smtClean="0">
                <a:ea typeface="宋体" pitchFamily="2" charset="-122"/>
              </a:rPr>
              <a:t>Y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样本、</a:t>
            </a:r>
            <a:r>
              <a:rPr lang="en-US" altLang="zh-CN" sz="2800" smtClean="0">
                <a:ea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个红色差</a:t>
            </a:r>
            <a:r>
              <a:rPr lang="en-US" altLang="zh-CN" sz="2800" smtClean="0">
                <a:ea typeface="宋体" pitchFamily="2" charset="-122"/>
              </a:rPr>
              <a:t>Cr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样本和</a:t>
            </a:r>
            <a:r>
              <a:rPr lang="en-US" altLang="zh-CN" sz="2800" smtClean="0">
                <a:ea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个蓝色差</a:t>
            </a:r>
            <a:r>
              <a:rPr lang="en-US" altLang="zh-CN" sz="2800" smtClean="0">
                <a:ea typeface="宋体" pitchFamily="2" charset="-122"/>
              </a:rPr>
              <a:t>Cb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样本，结果相当于平均每个像素用</a:t>
            </a:r>
            <a:r>
              <a:rPr lang="en-US" altLang="zh-CN" sz="2800" smtClean="0">
                <a:ea typeface="宋体" pitchFamily="2" charset="-122"/>
              </a:rPr>
              <a:t>2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个样本表示。</a:t>
            </a:r>
            <a:endParaRPr lang="zh-CN" altLang="en-US" sz="2800" smtClean="0">
              <a:ea typeface="宋体" pitchFamily="2" charset="-122"/>
            </a:endParaRPr>
          </a:p>
        </p:txBody>
      </p:sp>
      <p:sp>
        <p:nvSpPr>
          <p:cNvPr id="8197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5143500" y="1214438"/>
          <a:ext cx="3733800" cy="3605212"/>
        </p:xfrm>
        <a:graphic>
          <a:graphicData uri="http://schemas.openxmlformats.org/presentationml/2006/ole">
            <p:oleObj spid="_x0000_s8194" r:id="rId3" imgW="1933956" imgH="1866900" progId="Word.Picture.8">
              <p:embed/>
            </p:oleObj>
          </a:graphicData>
        </a:graphic>
      </p:graphicFrame>
      <p:sp>
        <p:nvSpPr>
          <p:cNvPr id="8198" name="Rectangle 8"/>
          <p:cNvSpPr>
            <a:spLocks noChangeArrowheads="1"/>
          </p:cNvSpPr>
          <p:nvPr/>
        </p:nvSpPr>
        <p:spPr bwMode="auto">
          <a:xfrm>
            <a:off x="6286500" y="4186238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latin typeface="Times New Roman" pitchFamily="18" charset="0"/>
              </a:rPr>
              <a:t>Y,Cb,Cr</a:t>
            </a:r>
            <a:r>
              <a:rPr lang="zh-CN" altLang="en-US">
                <a:latin typeface="Times New Roman" pitchFamily="18" charset="0"/>
              </a:rPr>
              <a:t>样本</a:t>
            </a:r>
          </a:p>
          <a:p>
            <a:pPr algn="just" eaLnBrk="0" hangingPunct="0">
              <a:lnSpc>
                <a:spcPct val="80000"/>
              </a:lnSpc>
              <a:spcBef>
                <a:spcPts val="300"/>
              </a:spcBef>
              <a:spcAft>
                <a:spcPts val="200"/>
              </a:spcAft>
            </a:pPr>
            <a:r>
              <a:rPr lang="zh-CN" altLang="en-US">
                <a:latin typeface="Times New Roman" pitchFamily="18" charset="0"/>
              </a:rPr>
              <a:t>仅</a:t>
            </a:r>
            <a:r>
              <a:rPr lang="en-US" altLang="zh-CN">
                <a:latin typeface="Times New Roman" pitchFamily="18" charset="0"/>
              </a:rPr>
              <a:t>Y</a:t>
            </a:r>
            <a:r>
              <a:rPr lang="zh-CN" altLang="en-US">
                <a:latin typeface="Times New Roman" pitchFamily="18" charset="0"/>
              </a:rPr>
              <a:t>样本</a:t>
            </a:r>
          </a:p>
        </p:txBody>
      </p:sp>
      <p:sp>
        <p:nvSpPr>
          <p:cNvPr id="8199" name="Rectangle 4"/>
          <p:cNvSpPr>
            <a:spLocks noChangeArrowheads="1"/>
          </p:cNvSpPr>
          <p:nvPr/>
        </p:nvSpPr>
        <p:spPr bwMode="auto">
          <a:xfrm>
            <a:off x="6072188" y="5043488"/>
            <a:ext cx="2786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>
                <a:latin typeface="Times New Roman" pitchFamily="18" charset="0"/>
              </a:rPr>
              <a:t>4:2:2</a:t>
            </a:r>
            <a:r>
              <a:rPr kumimoji="1" lang="zh-CN" altLang="en-US">
                <a:latin typeface="宋体" pitchFamily="2" charset="-122"/>
              </a:rPr>
              <a:t>子采样格式</a:t>
            </a:r>
            <a:r>
              <a:rPr kumimoji="1" lang="zh-CN" altLang="en-US" b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V=4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1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1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9220" name="内容占位符 2"/>
          <p:cNvSpPr>
            <a:spLocks noGrp="1"/>
          </p:cNvSpPr>
          <p:nvPr>
            <p:ph idx="1"/>
          </p:nvPr>
        </p:nvSpPr>
        <p:spPr>
          <a:xfrm>
            <a:off x="642938" y="1371600"/>
            <a:ext cx="4143375" cy="4700588"/>
          </a:xfrm>
        </p:spPr>
        <p:txBody>
          <a:bodyPr/>
          <a:lstStyle/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这种方式是在每</a:t>
            </a:r>
            <a:r>
              <a:rPr lang="en-US" altLang="zh-CN" sz="2800" dirty="0" smtClean="0">
                <a:ea typeface="宋体" pitchFamily="2" charset="-122"/>
              </a:rPr>
              <a:t>4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个连续的采样点上，取</a:t>
            </a:r>
            <a:r>
              <a:rPr lang="en-US" altLang="zh-CN" sz="2800" dirty="0" smtClean="0">
                <a:ea typeface="宋体" pitchFamily="2" charset="-122"/>
              </a:rPr>
              <a:t>4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个亮度</a:t>
            </a:r>
            <a:r>
              <a:rPr lang="en-US" altLang="zh-CN" sz="2800" dirty="0" smtClean="0">
                <a:ea typeface="宋体" pitchFamily="2" charset="-122"/>
              </a:rPr>
              <a:t>Y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的样本值，而色差</a:t>
            </a:r>
            <a:r>
              <a:rPr lang="en-US" altLang="zh-CN" sz="2800" dirty="0" smtClean="0">
                <a:ea typeface="宋体" pitchFamily="2" charset="-122"/>
              </a:rPr>
              <a:t>U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dirty="0" smtClean="0">
                <a:ea typeface="宋体" pitchFamily="2" charset="-122"/>
              </a:rPr>
              <a:t>V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分别取其第一点的样本值，共</a:t>
            </a:r>
            <a:r>
              <a:rPr lang="en-US" altLang="zh-CN" sz="2800" dirty="0" smtClean="0">
                <a:ea typeface="宋体" pitchFamily="2" charset="-122"/>
              </a:rPr>
              <a:t>6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个样本，每个像素用</a:t>
            </a:r>
            <a:r>
              <a:rPr lang="en-US" altLang="zh-CN" sz="2800" dirty="0" smtClean="0">
                <a:ea typeface="宋体" pitchFamily="2" charset="-122"/>
              </a:rPr>
              <a:t>1.5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个样本表示。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显然这种方式的采样比例与全电视信号中的亮度、色度的带宽比例相同，数据量较小。</a:t>
            </a:r>
            <a:endParaRPr lang="zh-CN" altLang="en-US" sz="2800" dirty="0" smtClean="0">
              <a:ea typeface="宋体" pitchFamily="2" charset="-122"/>
            </a:endParaRPr>
          </a:p>
        </p:txBody>
      </p:sp>
      <p:sp>
        <p:nvSpPr>
          <p:cNvPr id="9221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4786313" y="1285875"/>
          <a:ext cx="4038600" cy="4038600"/>
        </p:xfrm>
        <a:graphic>
          <a:graphicData uri="http://schemas.openxmlformats.org/presentationml/2006/ole">
            <p:oleObj spid="_x0000_s9218" r:id="rId3" imgW="1981200" imgH="1828800" progId="Word.Picture.8">
              <p:embed/>
            </p:oleObj>
          </a:graphicData>
        </a:graphic>
      </p:graphicFrame>
      <p:sp>
        <p:nvSpPr>
          <p:cNvPr id="9222" name="Rectangle 8"/>
          <p:cNvSpPr>
            <a:spLocks noChangeArrowheads="1"/>
          </p:cNvSpPr>
          <p:nvPr/>
        </p:nvSpPr>
        <p:spPr bwMode="auto">
          <a:xfrm>
            <a:off x="6143625" y="4533900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>
                <a:latin typeface="Times New Roman" pitchFamily="18" charset="0"/>
              </a:rPr>
              <a:t>Y,Cb,Cr</a:t>
            </a:r>
            <a:r>
              <a:rPr lang="zh-CN" altLang="en-US">
                <a:latin typeface="Times New Roman" pitchFamily="18" charset="0"/>
              </a:rPr>
              <a:t>样本</a:t>
            </a:r>
          </a:p>
          <a:p>
            <a:pPr algn="just" eaLnBrk="0" hangingPunct="0">
              <a:lnSpc>
                <a:spcPct val="80000"/>
              </a:lnSpc>
              <a:spcBef>
                <a:spcPts val="300"/>
              </a:spcBef>
              <a:spcAft>
                <a:spcPts val="200"/>
              </a:spcAft>
            </a:pPr>
            <a:r>
              <a:rPr lang="zh-CN" altLang="en-US">
                <a:latin typeface="Times New Roman" pitchFamily="18" charset="0"/>
              </a:rPr>
              <a:t>仅</a:t>
            </a:r>
            <a:r>
              <a:rPr lang="en-US" altLang="zh-CN">
                <a:latin typeface="Times New Roman" pitchFamily="18" charset="0"/>
              </a:rPr>
              <a:t>Y</a:t>
            </a:r>
            <a:r>
              <a:rPr lang="zh-CN" altLang="en-US">
                <a:latin typeface="Times New Roman" pitchFamily="18" charset="0"/>
              </a:rPr>
              <a:t>样本</a:t>
            </a:r>
          </a:p>
        </p:txBody>
      </p:sp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5643563" y="5329238"/>
            <a:ext cx="27860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>
                <a:latin typeface="Times New Roman" pitchFamily="18" charset="0"/>
              </a:rPr>
              <a:t>4:1:1</a:t>
            </a:r>
            <a:r>
              <a:rPr kumimoji="1" lang="zh-CN" altLang="en-US">
                <a:latin typeface="宋体" pitchFamily="2" charset="-122"/>
              </a:rPr>
              <a:t>子采样格式</a:t>
            </a:r>
            <a:r>
              <a:rPr kumimoji="1" lang="zh-CN" altLang="en-US" b="0">
                <a:latin typeface="Times New Roman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Y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U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V=4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2</a:t>
            </a:r>
            <a:r>
              <a:rPr lang="zh-CN" altLang="en-US" smtClean="0">
                <a:ea typeface="宋体" pitchFamily="2" charset="-122"/>
              </a:rPr>
              <a:t>：</a:t>
            </a:r>
            <a:r>
              <a:rPr lang="en-US" altLang="zh-CN" smtClean="0">
                <a:ea typeface="宋体" pitchFamily="2" charset="-122"/>
              </a:rPr>
              <a:t>0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10244" name="内容占位符 2"/>
          <p:cNvSpPr>
            <a:spLocks noGrp="1"/>
          </p:cNvSpPr>
          <p:nvPr>
            <p:ph idx="1"/>
          </p:nvPr>
        </p:nvSpPr>
        <p:spPr>
          <a:xfrm>
            <a:off x="683568" y="1392708"/>
            <a:ext cx="3569022" cy="4700588"/>
          </a:xfrm>
        </p:spPr>
        <p:txBody>
          <a:bodyPr/>
          <a:lstStyle/>
          <a:p>
            <a:r>
              <a:rPr lang="en-US" altLang="zh-CN" sz="2800" dirty="0" smtClean="0">
                <a:ea typeface="宋体" pitchFamily="2" charset="-122"/>
              </a:rPr>
              <a:t>4:2:0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子采样格式是指隔行采样，对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信号每取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4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个采样点时，便对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UV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信号各取两个采样点，而下一行中，只对</a:t>
            </a:r>
            <a:r>
              <a:rPr lang="en-US" altLang="zh-CN" sz="2800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信号采样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  <a:p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平均每个像素用</a:t>
            </a:r>
            <a:r>
              <a:rPr lang="en-US" altLang="zh-CN" sz="2800" dirty="0" smtClean="0">
                <a:ea typeface="宋体" pitchFamily="2" charset="-122"/>
              </a:rPr>
              <a:t>1.5</a:t>
            </a:r>
            <a:r>
              <a:rPr lang="zh-CN" altLang="en-US" sz="2800" dirty="0" smtClean="0">
                <a:latin typeface="宋体" pitchFamily="2" charset="-122"/>
                <a:ea typeface="宋体" pitchFamily="2" charset="-122"/>
              </a:rPr>
              <a:t>个样本表示</a:t>
            </a:r>
            <a:endParaRPr lang="en-US" altLang="zh-CN" sz="2800" dirty="0" smtClean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0245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graphicFrame>
        <p:nvGraphicFramePr>
          <p:cNvPr id="8" name="Object 2"/>
          <p:cNvGraphicFramePr>
            <a:graphicFrameLocks noChangeAspect="1"/>
          </p:cNvGraphicFramePr>
          <p:nvPr/>
        </p:nvGraphicFramePr>
        <p:xfrm>
          <a:off x="4355976" y="1268760"/>
          <a:ext cx="4343400" cy="3903662"/>
        </p:xfrm>
        <a:graphic>
          <a:graphicData uri="http://schemas.openxmlformats.org/presentationml/2006/ole">
            <p:oleObj spid="_x0000_s10243" name="Picture" r:id="rId3" imgW="1972440" imgH="1772280" progId="Word.Picture.8">
              <p:embed/>
            </p:oleObj>
          </a:graphicData>
        </a:graphic>
      </p:graphicFrame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5784726" y="4516785"/>
            <a:ext cx="2286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just" eaLnBrk="0" hangingPunct="0">
              <a:lnSpc>
                <a:spcPct val="80000"/>
              </a:lnSpc>
              <a:spcBef>
                <a:spcPts val="200"/>
              </a:spcBef>
              <a:spcAft>
                <a:spcPts val="200"/>
              </a:spcAft>
            </a:pPr>
            <a:r>
              <a:rPr lang="en-US" altLang="zh-CN" dirty="0" err="1">
                <a:latin typeface="Times New Roman" pitchFamily="18" charset="0"/>
              </a:rPr>
              <a:t>Cb,Cr</a:t>
            </a:r>
            <a:r>
              <a:rPr lang="zh-CN" altLang="en-US" dirty="0">
                <a:latin typeface="Times New Roman" pitchFamily="18" charset="0"/>
              </a:rPr>
              <a:t>样本</a:t>
            </a:r>
          </a:p>
          <a:p>
            <a:pPr algn="just" eaLnBrk="0" hangingPunct="0">
              <a:lnSpc>
                <a:spcPct val="80000"/>
              </a:lnSpc>
              <a:spcBef>
                <a:spcPts val="300"/>
              </a:spcBef>
              <a:spcAft>
                <a:spcPts val="200"/>
              </a:spcAft>
            </a:pPr>
            <a:r>
              <a:rPr lang="zh-CN" altLang="en-US" dirty="0">
                <a:latin typeface="Times New Roman" pitchFamily="18" charset="0"/>
              </a:rPr>
              <a:t>仅</a:t>
            </a:r>
            <a:r>
              <a:rPr lang="en-US" altLang="zh-CN" dirty="0">
                <a:latin typeface="Times New Roman" pitchFamily="18" charset="0"/>
              </a:rPr>
              <a:t>Y</a:t>
            </a:r>
            <a:r>
              <a:rPr lang="zh-CN" altLang="en-US" dirty="0">
                <a:latin typeface="Times New Roman" pitchFamily="18" charset="0"/>
              </a:rPr>
              <a:t>样本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927476" y="5269260"/>
            <a:ext cx="371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1" lang="en-US" altLang="zh-CN" sz="2000" b="0">
                <a:latin typeface="Times New Roman" pitchFamily="18" charset="0"/>
              </a:rPr>
              <a:t>MPEG-1</a:t>
            </a:r>
            <a:r>
              <a:rPr kumimoji="1" lang="zh-CN" altLang="en-US" sz="2000" b="0">
                <a:latin typeface="宋体" pitchFamily="2" charset="-122"/>
              </a:rPr>
              <a:t>使用的</a:t>
            </a:r>
            <a:r>
              <a:rPr kumimoji="1" lang="en-US" altLang="zh-CN" sz="2000" b="0">
                <a:latin typeface="Times New Roman" pitchFamily="18" charset="0"/>
              </a:rPr>
              <a:t>4:2:0</a:t>
            </a:r>
            <a:r>
              <a:rPr kumimoji="1" lang="zh-CN" altLang="en-US" sz="2000" b="0">
                <a:latin typeface="宋体" pitchFamily="2" charset="-122"/>
              </a:rPr>
              <a:t>子采样格式</a:t>
            </a:r>
            <a:r>
              <a:rPr kumimoji="1" lang="zh-CN" altLang="en-US" sz="1400" b="0">
                <a:latin typeface="Times New Roman" pitchFamily="18" charset="0"/>
              </a:rPr>
              <a:t> </a:t>
            </a:r>
            <a:endParaRPr kumimoji="1" lang="zh-CN" altLang="en-US" b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数字视频标准</a:t>
            </a:r>
          </a:p>
        </p:txBody>
      </p:sp>
      <p:sp>
        <p:nvSpPr>
          <p:cNvPr id="7782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为了在</a:t>
            </a:r>
            <a:r>
              <a:rPr lang="en-US" altLang="zh-CN" sz="2800" smtClean="0">
                <a:ea typeface="宋体" pitchFamily="2" charset="-122"/>
              </a:rPr>
              <a:t>PAL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800" smtClean="0">
                <a:ea typeface="宋体" pitchFamily="2" charset="-122"/>
              </a:rPr>
              <a:t>NTSC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800" smtClean="0">
                <a:ea typeface="宋体" pitchFamily="2" charset="-122"/>
              </a:rPr>
              <a:t>SECAM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电视制式之间确定共同的数字化参数，国际无线电咨询委员会（</a:t>
            </a:r>
            <a:r>
              <a:rPr lang="en-US" altLang="zh-CN" sz="2800" smtClean="0">
                <a:ea typeface="宋体" pitchFamily="2" charset="-122"/>
              </a:rPr>
              <a:t>CCIR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）制订了广播级质量的数字电视编码标准，称为</a:t>
            </a:r>
            <a:r>
              <a:rPr lang="en-US" altLang="zh-CN" sz="2800" smtClean="0">
                <a:ea typeface="宋体" pitchFamily="2" charset="-122"/>
              </a:rPr>
              <a:t>CCIR 601</a:t>
            </a:r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标准。该标准规定了彩色电视图像转换成数字图像时使用的采样频率，彩色空间之间的转换关系等。</a:t>
            </a:r>
          </a:p>
          <a:p>
            <a:r>
              <a:rPr lang="zh-CN" altLang="en-US" smtClean="0">
                <a:ea typeface="宋体" pitchFamily="2" charset="-122"/>
              </a:rPr>
              <a:t>采样频率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有效显示分辨率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数据量</a:t>
            </a:r>
          </a:p>
        </p:txBody>
      </p:sp>
      <p:sp>
        <p:nvSpPr>
          <p:cNvPr id="7782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采样频率</a:t>
            </a:r>
          </a:p>
        </p:txBody>
      </p:sp>
      <p:sp>
        <p:nvSpPr>
          <p:cNvPr id="7885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20000"/>
              </a:lnSpc>
            </a:pPr>
            <a:r>
              <a:rPr lang="en-US" altLang="zh-CN" sz="2800" smtClean="0">
                <a:ea typeface="宋体" pitchFamily="2" charset="-122"/>
              </a:rPr>
              <a:t>ITU-RBT.601</a:t>
            </a:r>
            <a:r>
              <a:rPr lang="zh-CN" altLang="en-US" sz="2800" smtClean="0">
                <a:ea typeface="宋体" pitchFamily="2" charset="-122"/>
              </a:rPr>
              <a:t>标准为三种电视制式规定了共同的电视图像采样频率。其基本的计算方法是：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smtClean="0">
                <a:ea typeface="宋体" pitchFamily="2" charset="-122"/>
              </a:rPr>
              <a:t>对</a:t>
            </a:r>
            <a:r>
              <a:rPr lang="en-US" altLang="zh-CN" sz="2400" smtClean="0">
                <a:ea typeface="宋体" pitchFamily="2" charset="-122"/>
              </a:rPr>
              <a:t>PAL</a:t>
            </a:r>
            <a:r>
              <a:rPr lang="zh-CN" altLang="en-US" sz="2400" smtClean="0">
                <a:ea typeface="宋体" pitchFamily="2" charset="-122"/>
              </a:rPr>
              <a:t>制、</a:t>
            </a:r>
            <a:r>
              <a:rPr lang="en-US" altLang="zh-CN" sz="2400" smtClean="0">
                <a:ea typeface="宋体" pitchFamily="2" charset="-122"/>
              </a:rPr>
              <a:t>SECAM</a:t>
            </a:r>
            <a:r>
              <a:rPr lang="zh-CN" altLang="en-US" sz="2400" smtClean="0">
                <a:ea typeface="宋体" pitchFamily="2" charset="-122"/>
              </a:rPr>
              <a:t>制，采样频率</a:t>
            </a:r>
            <a:r>
              <a:rPr lang="en-US" altLang="zh-CN" sz="2400" smtClean="0">
                <a:ea typeface="宋体" pitchFamily="2" charset="-122"/>
              </a:rPr>
              <a:t>f</a:t>
            </a:r>
            <a:r>
              <a:rPr lang="en-US" altLang="zh-CN" sz="2400" baseline="-30000" smtClean="0">
                <a:ea typeface="宋体" pitchFamily="2" charset="-122"/>
              </a:rPr>
              <a:t>s</a:t>
            </a:r>
            <a:r>
              <a:rPr lang="zh-CN" altLang="en-US" sz="2400" smtClean="0">
                <a:ea typeface="宋体" pitchFamily="2" charset="-122"/>
              </a:rPr>
              <a:t>为：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f</a:t>
            </a:r>
            <a:r>
              <a:rPr lang="en-US" altLang="zh-CN" sz="2400" baseline="-30000" smtClean="0">
                <a:ea typeface="宋体" pitchFamily="2" charset="-122"/>
              </a:rPr>
              <a:t>s</a:t>
            </a:r>
            <a:r>
              <a:rPr lang="en-US" altLang="zh-CN" sz="2400" smtClean="0">
                <a:ea typeface="宋体" pitchFamily="2" charset="-122"/>
              </a:rPr>
              <a:t>=625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25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N=15625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N=13.5 MHz</a:t>
            </a:r>
            <a:r>
              <a:rPr lang="zh-CN" altLang="en-US" sz="2400" smtClean="0">
                <a:ea typeface="宋体" pitchFamily="2" charset="-122"/>
              </a:rPr>
              <a:t>，</a:t>
            </a:r>
            <a:r>
              <a:rPr lang="en-US" altLang="zh-CN" sz="2400" smtClean="0">
                <a:ea typeface="宋体" pitchFamily="2" charset="-122"/>
              </a:rPr>
              <a:t>N=864  </a:t>
            </a:r>
          </a:p>
          <a:p>
            <a:pPr lvl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其中：</a:t>
            </a:r>
            <a:r>
              <a:rPr lang="en-US" altLang="zh-CN" sz="2400" smtClean="0">
                <a:ea typeface="宋体" pitchFamily="2" charset="-122"/>
              </a:rPr>
              <a:t>N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为每一扫描行上的采样数目。在</a:t>
            </a:r>
            <a:r>
              <a:rPr lang="en-US" altLang="zh-CN" sz="2400" smtClean="0">
                <a:ea typeface="宋体" pitchFamily="2" charset="-122"/>
              </a:rPr>
              <a:t>PAL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制、</a:t>
            </a:r>
            <a:r>
              <a:rPr lang="en-US" altLang="zh-CN" sz="2400" smtClean="0">
                <a:ea typeface="宋体" pitchFamily="2" charset="-122"/>
              </a:rPr>
              <a:t>SECAM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制中，</a:t>
            </a:r>
            <a:r>
              <a:rPr lang="en-US" altLang="zh-CN" sz="2400" smtClean="0">
                <a:ea typeface="宋体" pitchFamily="2" charset="-122"/>
              </a:rPr>
              <a:t>625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是指行数，</a:t>
            </a:r>
            <a:r>
              <a:rPr lang="en-US" altLang="zh-CN" sz="2400" smtClean="0">
                <a:ea typeface="宋体" pitchFamily="2" charset="-122"/>
              </a:rPr>
              <a:t>25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表示每秒帧数。</a:t>
            </a:r>
            <a:endParaRPr lang="en-US" altLang="zh-CN" sz="2400" smtClean="0">
              <a:latin typeface="宋体" pitchFamily="2" charset="-122"/>
              <a:ea typeface="宋体" pitchFamily="2" charset="-122"/>
            </a:endParaRPr>
          </a:p>
          <a:p>
            <a:pPr lvl="1" algn="just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400" smtClean="0">
                <a:ea typeface="宋体" pitchFamily="2" charset="-122"/>
              </a:rPr>
              <a:t>对</a:t>
            </a:r>
            <a:r>
              <a:rPr lang="en-US" altLang="zh-CN" sz="2400" smtClean="0">
                <a:ea typeface="宋体" pitchFamily="2" charset="-122"/>
              </a:rPr>
              <a:t>NTSC</a:t>
            </a:r>
            <a:r>
              <a:rPr lang="zh-CN" altLang="en-US" sz="2400" smtClean="0">
                <a:ea typeface="宋体" pitchFamily="2" charset="-122"/>
              </a:rPr>
              <a:t>制，采样频率</a:t>
            </a:r>
            <a:r>
              <a:rPr lang="en-US" altLang="zh-CN" sz="2400" smtClean="0">
                <a:ea typeface="宋体" pitchFamily="2" charset="-122"/>
              </a:rPr>
              <a:t>f</a:t>
            </a:r>
            <a:r>
              <a:rPr lang="en-US" altLang="zh-CN" sz="2400" baseline="-30000" smtClean="0">
                <a:ea typeface="宋体" pitchFamily="2" charset="-122"/>
              </a:rPr>
              <a:t>s</a:t>
            </a:r>
            <a:r>
              <a:rPr lang="zh-CN" altLang="en-US" sz="2400" smtClean="0">
                <a:ea typeface="宋体" pitchFamily="2" charset="-122"/>
              </a:rPr>
              <a:t>为：</a:t>
            </a:r>
          </a:p>
          <a:p>
            <a:pPr lvl="1" algn="just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f</a:t>
            </a:r>
            <a:r>
              <a:rPr lang="en-US" altLang="zh-CN" sz="2400" baseline="-30000" smtClean="0">
                <a:ea typeface="宋体" pitchFamily="2" charset="-122"/>
              </a:rPr>
              <a:t>s</a:t>
            </a:r>
            <a:r>
              <a:rPr lang="en-US" altLang="zh-CN" sz="2400" smtClean="0">
                <a:ea typeface="宋体" pitchFamily="2" charset="-122"/>
              </a:rPr>
              <a:t>=525×29.97×N=13.5 MHz</a:t>
            </a:r>
            <a:r>
              <a:rPr lang="zh-CN" altLang="en-US" sz="2400" smtClean="0">
                <a:ea typeface="宋体" pitchFamily="2" charset="-122"/>
              </a:rPr>
              <a:t>，</a:t>
            </a:r>
            <a:r>
              <a:rPr lang="en-US" altLang="zh-CN" sz="2400" smtClean="0">
                <a:ea typeface="宋体" pitchFamily="2" charset="-122"/>
              </a:rPr>
              <a:t>N=858</a:t>
            </a:r>
            <a:endParaRPr lang="zh-CN" altLang="en-US" sz="2400" smtClean="0">
              <a:ea typeface="宋体" pitchFamily="2" charset="-122"/>
            </a:endParaRPr>
          </a:p>
        </p:txBody>
      </p:sp>
      <p:sp>
        <p:nvSpPr>
          <p:cNvPr id="78852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场扫描示意图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269763" name="Object 4"/>
          <p:cNvGraphicFramePr>
            <a:graphicFrameLocks noChangeAspect="1"/>
          </p:cNvGraphicFramePr>
          <p:nvPr/>
        </p:nvGraphicFramePr>
        <p:xfrm>
          <a:off x="107503" y="1340768"/>
          <a:ext cx="8580445" cy="3816424"/>
        </p:xfrm>
        <a:graphic>
          <a:graphicData uri="http://schemas.openxmlformats.org/presentationml/2006/ole">
            <p:oleObj spid="_x0000_s1269763" name="VISIO" r:id="rId3" imgW="3345120" imgH="1487160" progId="Visio.Drawing.11">
              <p:embed/>
            </p:oleObj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11560" y="5038144"/>
            <a:ext cx="8148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2000" b="0" dirty="0" smtClean="0"/>
              <a:t>(c)</a:t>
            </a:r>
            <a:r>
              <a:rPr lang="zh-CN" altLang="en-US" sz="2000" b="0" dirty="0" smtClean="0"/>
              <a:t>场扫描锯齿波电流；</a:t>
            </a:r>
            <a:r>
              <a:rPr lang="en-US" altLang="zh-CN" sz="2000" b="0" dirty="0" smtClean="0"/>
              <a:t>(d)</a:t>
            </a:r>
            <a:r>
              <a:rPr lang="zh-CN" altLang="en-US" sz="2000" b="0" dirty="0" smtClean="0"/>
              <a:t>仅有场扫描时，荧光屏上呈现一条垂直亮线</a:t>
            </a:r>
            <a:endParaRPr lang="en-US" altLang="zh-CN" sz="2000" b="0" dirty="0" smtClean="0"/>
          </a:p>
          <a:p>
            <a:pPr>
              <a:spcBef>
                <a:spcPts val="600"/>
              </a:spcBef>
            </a:pP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V</a:t>
            </a:r>
            <a:r>
              <a:rPr lang="zh-CN" altLang="en-US" sz="2000" b="0" dirty="0" smtClean="0"/>
              <a:t>：行扫描周期；</a:t>
            </a: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SV</a:t>
            </a:r>
            <a:r>
              <a:rPr lang="zh-CN" altLang="en-US" sz="2000" b="0" dirty="0" smtClean="0"/>
              <a:t>：行扫描正程；</a:t>
            </a:r>
            <a:r>
              <a:rPr lang="en-US" altLang="zh-CN" sz="2000" b="0" dirty="0" smtClean="0"/>
              <a:t>T</a:t>
            </a:r>
            <a:r>
              <a:rPr lang="en-US" altLang="zh-CN" sz="2000" b="0" baseline="-25000" dirty="0" smtClean="0"/>
              <a:t>RV</a:t>
            </a:r>
            <a:r>
              <a:rPr lang="zh-CN" altLang="en-US" sz="2000" b="0" dirty="0" smtClean="0"/>
              <a:t>：行扫描逆程</a:t>
            </a:r>
            <a:endParaRPr lang="en-US" altLang="zh-CN" sz="2000" b="0" dirty="0" smtClean="0"/>
          </a:p>
          <a:p>
            <a:pPr>
              <a:spcBef>
                <a:spcPts val="600"/>
              </a:spcBef>
            </a:pPr>
            <a:r>
              <a:rPr lang="zh-CN" altLang="en-US" sz="2000" b="0" dirty="0" smtClean="0"/>
              <a:t>场逆程系数</a:t>
            </a:r>
            <a:r>
              <a:rPr lang="zh-CN" altLang="en-US" sz="2000" b="0" dirty="0" smtClean="0">
                <a:sym typeface="Symbol" pitchFamily="18" charset="2"/>
              </a:rPr>
              <a:t></a:t>
            </a:r>
            <a:r>
              <a:rPr lang="zh-CN" altLang="en-US" sz="2000" b="0" dirty="0" smtClean="0"/>
              <a:t> </a:t>
            </a:r>
            <a:r>
              <a:rPr lang="en-US" altLang="zh-CN" sz="2000" b="0" dirty="0" smtClean="0"/>
              <a:t>=T</a:t>
            </a:r>
            <a:r>
              <a:rPr lang="en-US" altLang="zh-CN" sz="2000" b="0" baseline="-25000" dirty="0" smtClean="0"/>
              <a:t>RV</a:t>
            </a:r>
            <a:r>
              <a:rPr lang="en-US" altLang="zh-CN" sz="2000" b="0" dirty="0" smtClean="0"/>
              <a:t>/T</a:t>
            </a:r>
            <a:r>
              <a:rPr lang="en-US" altLang="zh-CN" sz="2000" b="0" baseline="-25000" dirty="0" smtClean="0"/>
              <a:t>V</a:t>
            </a:r>
            <a:r>
              <a:rPr lang="en-US" altLang="zh-CN" sz="2000" b="0" dirty="0" smtClean="0"/>
              <a:t>=8%</a:t>
            </a:r>
            <a:endParaRPr lang="zh-CN" altLang="en-US" sz="2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2626960" y="112474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场扫描：电子束沿垂直方向的扫描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有效显示分辨率和数据量</a:t>
            </a:r>
          </a:p>
        </p:txBody>
      </p:sp>
      <p:sp>
        <p:nvSpPr>
          <p:cNvPr id="7987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smtClean="0">
                <a:latin typeface="宋体" pitchFamily="2" charset="-122"/>
                <a:ea typeface="宋体" pitchFamily="2" charset="-122"/>
              </a:rPr>
              <a:t>有效显示分辨率</a:t>
            </a:r>
            <a:endParaRPr lang="en-US" altLang="zh-CN" sz="2800" smtClean="0">
              <a:latin typeface="宋体" pitchFamily="2" charset="-122"/>
              <a:ea typeface="宋体" pitchFamily="2" charset="-122"/>
            </a:endParaRPr>
          </a:p>
          <a:p>
            <a:pPr lvl="1"/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对</a:t>
            </a:r>
            <a:r>
              <a:rPr lang="en-US" altLang="zh-CN" sz="2400" smtClean="0">
                <a:ea typeface="宋体" pitchFamily="2" charset="-122"/>
              </a:rPr>
              <a:t>PAL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制和</a:t>
            </a:r>
            <a:r>
              <a:rPr lang="en-US" altLang="zh-CN" sz="2400" smtClean="0">
                <a:ea typeface="宋体" pitchFamily="2" charset="-122"/>
              </a:rPr>
              <a:t>SECAM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制的亮度信号，每一条扫描行采样</a:t>
            </a:r>
            <a:r>
              <a:rPr lang="en-US" altLang="zh-CN" sz="2400" smtClean="0">
                <a:ea typeface="宋体" pitchFamily="2" charset="-122"/>
              </a:rPr>
              <a:t>864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个样本；对</a:t>
            </a:r>
            <a:r>
              <a:rPr lang="en-US" altLang="zh-CN" sz="2400" smtClean="0">
                <a:ea typeface="宋体" pitchFamily="2" charset="-122"/>
              </a:rPr>
              <a:t>NTSC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制的亮度信号，每一条扫描行采样</a:t>
            </a:r>
            <a:r>
              <a:rPr lang="en-US" altLang="zh-CN" sz="2400" smtClean="0">
                <a:ea typeface="宋体" pitchFamily="2" charset="-122"/>
              </a:rPr>
              <a:t>858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个样本。为了使这些制式的采样点兼容，规定每一扫描行的有效样本数均为</a:t>
            </a:r>
            <a:r>
              <a:rPr lang="en-US" altLang="zh-CN" sz="2400" smtClean="0">
                <a:ea typeface="宋体" pitchFamily="2" charset="-122"/>
              </a:rPr>
              <a:t>720</a:t>
            </a:r>
            <a:r>
              <a:rPr lang="zh-CN" altLang="en-US" sz="2400" smtClean="0">
                <a:latin typeface="宋体" pitchFamily="2" charset="-122"/>
                <a:ea typeface="宋体" pitchFamily="2" charset="-122"/>
              </a:rPr>
              <a:t>个。</a:t>
            </a:r>
          </a:p>
          <a:p>
            <a:pPr algn="just">
              <a:lnSpc>
                <a:spcPct val="90000"/>
              </a:lnSpc>
            </a:pPr>
            <a:r>
              <a:rPr lang="zh-CN" altLang="en-US" sz="2800" smtClean="0">
                <a:ea typeface="宋体" pitchFamily="2" charset="-122"/>
              </a:rPr>
              <a:t>数据量</a:t>
            </a:r>
            <a:endParaRPr lang="en-US" altLang="zh-CN" sz="2800" smtClean="0">
              <a:ea typeface="宋体" pitchFamily="2" charset="-122"/>
            </a:endParaRPr>
          </a:p>
          <a:p>
            <a:pPr lvl="1" algn="just">
              <a:lnSpc>
                <a:spcPct val="90000"/>
              </a:lnSpc>
            </a:pPr>
            <a:r>
              <a:rPr lang="en-US" altLang="zh-CN" sz="2400" smtClean="0">
                <a:ea typeface="宋体" pitchFamily="2" charset="-122"/>
              </a:rPr>
              <a:t>CCIR 601</a:t>
            </a:r>
            <a:r>
              <a:rPr lang="zh-CN" altLang="en-US" sz="2400" smtClean="0">
                <a:ea typeface="宋体" pitchFamily="2" charset="-122"/>
              </a:rPr>
              <a:t>规定，每个样本点都按</a:t>
            </a:r>
            <a:r>
              <a:rPr lang="en-US" altLang="zh-CN" sz="2400" smtClean="0">
                <a:ea typeface="宋体" pitchFamily="2" charset="-122"/>
              </a:rPr>
              <a:t>8</a:t>
            </a:r>
            <a:r>
              <a:rPr lang="zh-CN" altLang="en-US" sz="2400" smtClean="0">
                <a:ea typeface="宋体" pitchFamily="2" charset="-122"/>
              </a:rPr>
              <a:t>位数字化，即有</a:t>
            </a:r>
            <a:r>
              <a:rPr lang="en-US" altLang="zh-CN" sz="2400" smtClean="0">
                <a:ea typeface="宋体" pitchFamily="2" charset="-122"/>
              </a:rPr>
              <a:t>256</a:t>
            </a:r>
            <a:r>
              <a:rPr lang="zh-CN" altLang="en-US" sz="2400" smtClean="0">
                <a:ea typeface="宋体" pitchFamily="2" charset="-122"/>
              </a:rPr>
              <a:t>个等级。但实际上亮度信号占</a:t>
            </a:r>
            <a:r>
              <a:rPr lang="en-US" altLang="zh-CN" sz="2400" smtClean="0">
                <a:ea typeface="宋体" pitchFamily="2" charset="-122"/>
              </a:rPr>
              <a:t>220</a:t>
            </a:r>
            <a:r>
              <a:rPr lang="zh-CN" altLang="en-US" sz="2400" smtClean="0">
                <a:ea typeface="宋体" pitchFamily="2" charset="-122"/>
              </a:rPr>
              <a:t>级、色度信号占</a:t>
            </a:r>
            <a:r>
              <a:rPr lang="en-US" altLang="zh-CN" sz="2400" smtClean="0">
                <a:ea typeface="宋体" pitchFamily="2" charset="-122"/>
              </a:rPr>
              <a:t>225</a:t>
            </a:r>
            <a:r>
              <a:rPr lang="zh-CN" altLang="en-US" sz="2400" smtClean="0">
                <a:ea typeface="宋体" pitchFamily="2" charset="-122"/>
              </a:rPr>
              <a:t>级，其他位作同步、编码等控制用。如果按</a:t>
            </a:r>
            <a:r>
              <a:rPr lang="en-US" altLang="zh-CN" sz="2400" smtClean="0">
                <a:ea typeface="宋体" pitchFamily="2" charset="-122"/>
              </a:rPr>
              <a:t>f</a:t>
            </a:r>
            <a:r>
              <a:rPr lang="en-US" altLang="zh-CN" sz="2400" baseline="-30000" smtClean="0">
                <a:ea typeface="宋体" pitchFamily="2" charset="-122"/>
              </a:rPr>
              <a:t>s</a:t>
            </a:r>
            <a:r>
              <a:rPr lang="zh-CN" altLang="en-US" sz="2400" smtClean="0">
                <a:ea typeface="宋体" pitchFamily="2" charset="-122"/>
              </a:rPr>
              <a:t>的采样率和</a:t>
            </a:r>
            <a:r>
              <a:rPr lang="en-US" altLang="zh-CN" sz="2400" smtClean="0">
                <a:ea typeface="宋体" pitchFamily="2" charset="-122"/>
              </a:rPr>
              <a:t>4:2:2</a:t>
            </a:r>
            <a:r>
              <a:rPr lang="zh-CN" altLang="en-US" sz="2400" smtClean="0">
                <a:ea typeface="宋体" pitchFamily="2" charset="-122"/>
              </a:rPr>
              <a:t>的格式采样，则数字视频的数据量为：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smtClean="0">
                <a:ea typeface="宋体" pitchFamily="2" charset="-122"/>
              </a:rPr>
              <a:t>13.5(MHz)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8(bit)+2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6.75(MHz)</a:t>
            </a:r>
            <a:r>
              <a:rPr lang="en-US" altLang="zh-CN" sz="24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400" smtClean="0">
                <a:ea typeface="宋体" pitchFamily="2" charset="-122"/>
              </a:rPr>
              <a:t>8(bit)=27MB/s </a:t>
            </a:r>
          </a:p>
          <a:p>
            <a:endParaRPr lang="zh-CN" altLang="en-US" sz="2800" smtClean="0">
              <a:ea typeface="宋体" pitchFamily="2" charset="-122"/>
            </a:endParaRPr>
          </a:p>
        </p:txBody>
      </p:sp>
      <p:sp>
        <p:nvSpPr>
          <p:cNvPr id="7987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每个扫描行的亮度采样结构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2029570" name="Object 2"/>
          <p:cNvGraphicFramePr>
            <a:graphicFrameLocks noChangeAspect="1"/>
          </p:cNvGraphicFramePr>
          <p:nvPr/>
        </p:nvGraphicFramePr>
        <p:xfrm>
          <a:off x="1187623" y="1556792"/>
          <a:ext cx="7197229" cy="4032448"/>
        </p:xfrm>
        <a:graphic>
          <a:graphicData uri="http://schemas.openxmlformats.org/presentationml/2006/ole">
            <p:oleObj spid="_x0000_s2030594" name="图片" r:id="rId3" imgW="4143022" imgH="2325511" progId="Word.Picture.8">
              <p:embed/>
            </p:oleObj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标题 1"/>
          <p:cNvSpPr>
            <a:spLocks noGrp="1"/>
          </p:cNvSpPr>
          <p:nvPr>
            <p:ph type="title"/>
          </p:nvPr>
        </p:nvSpPr>
        <p:spPr>
          <a:xfrm>
            <a:off x="1295400" y="214313"/>
            <a:ext cx="7086600" cy="563562"/>
          </a:xfrm>
        </p:spPr>
        <p:txBody>
          <a:bodyPr/>
          <a:lstStyle/>
          <a:p>
            <a:r>
              <a:rPr lang="en-US" altLang="zh-CN" smtClean="0">
                <a:ea typeface="宋体" pitchFamily="2" charset="-122"/>
              </a:rPr>
              <a:t>CIF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mtClean="0">
                <a:ea typeface="宋体" pitchFamily="2" charset="-122"/>
              </a:rPr>
              <a:t>QCIF</a:t>
            </a:r>
            <a:r>
              <a:rPr lang="zh-CN" altLang="en-US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mtClean="0">
                <a:ea typeface="宋体" pitchFamily="2" charset="-122"/>
              </a:rPr>
              <a:t>SQCIF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0899" name="内容占位符 2"/>
          <p:cNvSpPr>
            <a:spLocks noGrp="1"/>
          </p:cNvSpPr>
          <p:nvPr>
            <p:ph idx="1"/>
          </p:nvPr>
        </p:nvSpPr>
        <p:spPr>
          <a:xfrm>
            <a:off x="357188" y="785813"/>
            <a:ext cx="8329612" cy="4929187"/>
          </a:xfrm>
        </p:spPr>
        <p:txBody>
          <a:bodyPr/>
          <a:lstStyle/>
          <a:p>
            <a:pPr algn="just">
              <a:lnSpc>
                <a:spcPct val="110000"/>
              </a:lnSpc>
            </a:pPr>
            <a:r>
              <a:rPr lang="zh-CN" altLang="en-US" sz="2400" smtClean="0">
                <a:ea typeface="宋体" pitchFamily="2" charset="-122"/>
              </a:rPr>
              <a:t>为了兼容</a:t>
            </a:r>
            <a:r>
              <a:rPr lang="en-US" altLang="zh-CN" sz="2400" smtClean="0">
                <a:ea typeface="宋体" pitchFamily="2" charset="-122"/>
              </a:rPr>
              <a:t>625</a:t>
            </a:r>
            <a:r>
              <a:rPr lang="zh-CN" altLang="en-US" sz="2400" smtClean="0">
                <a:ea typeface="宋体" pitchFamily="2" charset="-122"/>
              </a:rPr>
              <a:t>行的电视图像和</a:t>
            </a:r>
            <a:r>
              <a:rPr lang="en-US" altLang="zh-CN" sz="2400" smtClean="0">
                <a:ea typeface="宋体" pitchFamily="2" charset="-122"/>
              </a:rPr>
              <a:t>525</a:t>
            </a:r>
            <a:r>
              <a:rPr lang="zh-CN" altLang="en-US" sz="2400" smtClean="0">
                <a:ea typeface="宋体" pitchFamily="2" charset="-122"/>
              </a:rPr>
              <a:t>行的电视图像，</a:t>
            </a:r>
            <a:r>
              <a:rPr lang="en-US" altLang="zh-CN" sz="2400" smtClean="0">
                <a:ea typeface="宋体" pitchFamily="2" charset="-122"/>
              </a:rPr>
              <a:t>CCITT</a:t>
            </a:r>
            <a:r>
              <a:rPr lang="zh-CN" altLang="en-US" sz="2400" smtClean="0">
                <a:ea typeface="宋体" pitchFamily="2" charset="-122"/>
              </a:rPr>
              <a:t>定义了公用中分辨率格式</a:t>
            </a:r>
            <a:r>
              <a:rPr lang="en-US" altLang="zh-CN" sz="2400" smtClean="0">
                <a:ea typeface="宋体" pitchFamily="2" charset="-122"/>
              </a:rPr>
              <a:t>CIF</a:t>
            </a:r>
            <a:r>
              <a:rPr lang="zh-CN" altLang="en-US" sz="2400" smtClean="0">
                <a:ea typeface="宋体" pitchFamily="2" charset="-122"/>
              </a:rPr>
              <a:t>（</a:t>
            </a:r>
            <a:r>
              <a:rPr lang="en-US" altLang="zh-CN" sz="2400" smtClean="0">
                <a:ea typeface="宋体" pitchFamily="2" charset="-122"/>
              </a:rPr>
              <a:t>Common Intermediate Format</a:t>
            </a:r>
            <a:r>
              <a:rPr lang="zh-CN" altLang="en-US" sz="2400" smtClean="0">
                <a:ea typeface="宋体" pitchFamily="2" charset="-122"/>
              </a:rPr>
              <a:t>），</a:t>
            </a:r>
            <a:r>
              <a:rPr lang="en-US" altLang="zh-CN" sz="2400" smtClean="0">
                <a:ea typeface="宋体" pitchFamily="2" charset="-122"/>
              </a:rPr>
              <a:t>1/4</a:t>
            </a:r>
            <a:r>
              <a:rPr lang="zh-CN" altLang="en-US" sz="2400" smtClean="0">
                <a:ea typeface="宋体" pitchFamily="2" charset="-122"/>
              </a:rPr>
              <a:t>公用中分辨率格式（</a:t>
            </a:r>
            <a:r>
              <a:rPr lang="en-US" altLang="zh-CN" sz="2400" smtClean="0">
                <a:ea typeface="宋体" pitchFamily="2" charset="-122"/>
              </a:rPr>
              <a:t>Quarter-CIF</a:t>
            </a:r>
            <a:r>
              <a:rPr lang="zh-CN" altLang="en-US" sz="2400" smtClean="0">
                <a:ea typeface="宋体" pitchFamily="2" charset="-122"/>
              </a:rPr>
              <a:t>，</a:t>
            </a:r>
            <a:r>
              <a:rPr lang="en-US" altLang="zh-CN" sz="2400" smtClean="0">
                <a:ea typeface="宋体" pitchFamily="2" charset="-122"/>
              </a:rPr>
              <a:t>QCIF</a:t>
            </a:r>
            <a:r>
              <a:rPr lang="zh-CN" altLang="en-US" sz="2400" smtClean="0">
                <a:ea typeface="宋体" pitchFamily="2" charset="-122"/>
              </a:rPr>
              <a:t>）和（</a:t>
            </a:r>
            <a:r>
              <a:rPr lang="en-US" altLang="zh-CN" sz="2400" smtClean="0">
                <a:ea typeface="宋体" pitchFamily="2" charset="-122"/>
              </a:rPr>
              <a:t>Sub-Quarter Common Intermediate Format</a:t>
            </a:r>
            <a:r>
              <a:rPr lang="zh-CN" altLang="en-US" sz="2400" smtClean="0">
                <a:ea typeface="宋体" pitchFamily="2" charset="-122"/>
              </a:rPr>
              <a:t>，</a:t>
            </a:r>
            <a:r>
              <a:rPr lang="en-US" altLang="zh-CN" sz="2400" smtClean="0">
                <a:ea typeface="宋体" pitchFamily="2" charset="-122"/>
              </a:rPr>
              <a:t>SQCIF</a:t>
            </a:r>
            <a:r>
              <a:rPr lang="zh-CN" altLang="en-US" sz="2400" smtClean="0">
                <a:ea typeface="宋体" pitchFamily="2" charset="-122"/>
              </a:rPr>
              <a:t>）格式。</a:t>
            </a:r>
            <a:r>
              <a:rPr lang="en-US" altLang="zh-CN" sz="2400" smtClean="0">
                <a:ea typeface="宋体" pitchFamily="2" charset="-122"/>
              </a:rPr>
              <a:t>CIF</a:t>
            </a:r>
            <a:r>
              <a:rPr lang="zh-CN" altLang="en-US" sz="2400" smtClean="0">
                <a:ea typeface="宋体" pitchFamily="2" charset="-122"/>
              </a:rPr>
              <a:t>格式具有如下特性：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000" smtClean="0">
                <a:ea typeface="宋体" pitchFamily="2" charset="-122"/>
              </a:rPr>
              <a:t>电视图像的空间分辨率为家用录像系统</a:t>
            </a:r>
            <a:r>
              <a:rPr lang="en-US" altLang="zh-CN" sz="2000" smtClean="0">
                <a:ea typeface="宋体" pitchFamily="2" charset="-122"/>
              </a:rPr>
              <a:t>VHS</a:t>
            </a:r>
            <a:r>
              <a:rPr lang="zh-CN" altLang="en-US" sz="2000" smtClean="0">
                <a:ea typeface="宋体" pitchFamily="2" charset="-122"/>
              </a:rPr>
              <a:t>的分辨率，即</a:t>
            </a:r>
            <a:r>
              <a:rPr lang="en-US" altLang="zh-CN" sz="2000" smtClean="0">
                <a:ea typeface="宋体" pitchFamily="2" charset="-122"/>
              </a:rPr>
              <a:t>352</a:t>
            </a:r>
            <a:r>
              <a:rPr lang="en-US" altLang="zh-CN" sz="2000" smtClean="0">
                <a:latin typeface="宋体" pitchFamily="2" charset="-122"/>
                <a:ea typeface="宋体" pitchFamily="2" charset="-122"/>
              </a:rPr>
              <a:t>×</a:t>
            </a:r>
            <a:r>
              <a:rPr lang="en-US" altLang="zh-CN" sz="2000" smtClean="0">
                <a:ea typeface="宋体" pitchFamily="2" charset="-122"/>
              </a:rPr>
              <a:t>288</a:t>
            </a:r>
            <a:r>
              <a:rPr lang="zh-CN" altLang="en-US" sz="2000" smtClean="0">
                <a:ea typeface="宋体" pitchFamily="2" charset="-122"/>
              </a:rPr>
              <a:t>。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000" smtClean="0">
                <a:ea typeface="宋体" pitchFamily="2" charset="-122"/>
              </a:rPr>
              <a:t>使用非隔行扫描（</a:t>
            </a:r>
            <a:r>
              <a:rPr lang="en-US" altLang="zh-CN" sz="2000" smtClean="0">
                <a:ea typeface="宋体" pitchFamily="2" charset="-122"/>
              </a:rPr>
              <a:t>Non-Interlaced Scan</a:t>
            </a:r>
            <a:r>
              <a:rPr lang="zh-CN" altLang="en-US" sz="2000" smtClean="0">
                <a:ea typeface="宋体" pitchFamily="2" charset="-122"/>
              </a:rPr>
              <a:t>）。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000" smtClean="0">
                <a:ea typeface="宋体" pitchFamily="2" charset="-122"/>
              </a:rPr>
              <a:t>使用</a:t>
            </a:r>
            <a:r>
              <a:rPr lang="en-US" altLang="zh-CN" sz="2000" smtClean="0">
                <a:ea typeface="宋体" pitchFamily="2" charset="-122"/>
              </a:rPr>
              <a:t>NTSC</a:t>
            </a:r>
            <a:r>
              <a:rPr lang="zh-CN" altLang="en-US" sz="2000" smtClean="0">
                <a:ea typeface="宋体" pitchFamily="2" charset="-122"/>
              </a:rPr>
              <a:t>帧速率，电视图像的最大帧速率为</a:t>
            </a:r>
            <a:r>
              <a:rPr lang="en-US" altLang="zh-CN" sz="2000" smtClean="0">
                <a:ea typeface="宋体" pitchFamily="2" charset="-122"/>
              </a:rPr>
              <a:t>30 000/1001</a:t>
            </a:r>
            <a:r>
              <a:rPr lang="en-US" altLang="zh-CN" sz="2000" smtClean="0">
                <a:latin typeface="宋体" pitchFamily="2" charset="-122"/>
                <a:ea typeface="宋体" pitchFamily="2" charset="-122"/>
              </a:rPr>
              <a:t>≈</a:t>
            </a:r>
            <a:r>
              <a:rPr lang="en-US" altLang="zh-CN" sz="2000" smtClean="0">
                <a:ea typeface="宋体" pitchFamily="2" charset="-122"/>
              </a:rPr>
              <a:t>29.97</a:t>
            </a:r>
            <a:r>
              <a:rPr lang="zh-CN" altLang="en-US" sz="2000" smtClean="0">
                <a:ea typeface="宋体" pitchFamily="2" charset="-122"/>
              </a:rPr>
              <a:t>幅</a:t>
            </a:r>
            <a:r>
              <a:rPr lang="en-US" altLang="zh-CN" sz="2000" smtClean="0">
                <a:ea typeface="宋体" pitchFamily="2" charset="-122"/>
              </a:rPr>
              <a:t>/</a:t>
            </a:r>
            <a:r>
              <a:rPr lang="zh-CN" altLang="en-US" sz="2000" smtClean="0">
                <a:ea typeface="宋体" pitchFamily="2" charset="-122"/>
              </a:rPr>
              <a:t>秒。</a:t>
            </a:r>
          </a:p>
          <a:p>
            <a:pPr lvl="1" algn="just">
              <a:lnSpc>
                <a:spcPct val="110000"/>
              </a:lnSpc>
            </a:pPr>
            <a:r>
              <a:rPr lang="zh-CN" altLang="en-US" sz="2000" smtClean="0">
                <a:ea typeface="宋体" pitchFamily="2" charset="-122"/>
              </a:rPr>
              <a:t>使用</a:t>
            </a:r>
            <a:r>
              <a:rPr lang="en-US" altLang="zh-CN" sz="2000" smtClean="0">
                <a:ea typeface="宋体" pitchFamily="2" charset="-122"/>
              </a:rPr>
              <a:t>1/2</a:t>
            </a:r>
            <a:r>
              <a:rPr lang="zh-CN" altLang="en-US" sz="2000" smtClean="0">
                <a:ea typeface="宋体" pitchFamily="2" charset="-122"/>
              </a:rPr>
              <a:t>的</a:t>
            </a:r>
            <a:r>
              <a:rPr lang="en-US" altLang="zh-CN" sz="2000" smtClean="0">
                <a:ea typeface="宋体" pitchFamily="2" charset="-122"/>
              </a:rPr>
              <a:t>PAL</a:t>
            </a:r>
            <a:r>
              <a:rPr lang="zh-CN" altLang="en-US" sz="2000" smtClean="0">
                <a:ea typeface="宋体" pitchFamily="2" charset="-122"/>
              </a:rPr>
              <a:t>水平分辨率，即</a:t>
            </a:r>
            <a:r>
              <a:rPr lang="en-US" altLang="zh-CN" sz="2000" smtClean="0">
                <a:ea typeface="宋体" pitchFamily="2" charset="-122"/>
              </a:rPr>
              <a:t>288</a:t>
            </a:r>
            <a:r>
              <a:rPr lang="zh-CN" altLang="en-US" sz="2000" smtClean="0">
                <a:ea typeface="宋体" pitchFamily="2" charset="-122"/>
              </a:rPr>
              <a:t>线。</a:t>
            </a:r>
          </a:p>
          <a:p>
            <a:pPr lvl="1">
              <a:lnSpc>
                <a:spcPct val="110000"/>
              </a:lnSpc>
            </a:pP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对亮度和两个色差信号（</a:t>
            </a:r>
            <a:r>
              <a:rPr lang="en-US" altLang="zh-CN" sz="2000" smtClean="0">
                <a:ea typeface="宋体" pitchFamily="2" charset="-122"/>
              </a:rPr>
              <a:t>Y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、</a:t>
            </a:r>
            <a:r>
              <a:rPr lang="en-US" altLang="zh-CN" sz="2000" smtClean="0">
                <a:ea typeface="宋体" pitchFamily="2" charset="-122"/>
              </a:rPr>
              <a:t>Cb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和</a:t>
            </a:r>
            <a:r>
              <a:rPr lang="en-US" altLang="zh-CN" sz="2000" smtClean="0">
                <a:ea typeface="宋体" pitchFamily="2" charset="-122"/>
              </a:rPr>
              <a:t>Cr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）分量分别进行编码，它们的取值范围同</a:t>
            </a:r>
            <a:r>
              <a:rPr lang="en-US" altLang="zh-CN" sz="2000" smtClean="0">
                <a:ea typeface="宋体" pitchFamily="2" charset="-122"/>
              </a:rPr>
              <a:t>ITU-R BT.601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。即黑色</a:t>
            </a:r>
            <a:r>
              <a:rPr lang="en-US" altLang="zh-CN" sz="2000" smtClean="0">
                <a:ea typeface="宋体" pitchFamily="2" charset="-122"/>
              </a:rPr>
              <a:t>=16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，白色</a:t>
            </a:r>
            <a:r>
              <a:rPr lang="en-US" altLang="zh-CN" sz="2000" smtClean="0">
                <a:ea typeface="宋体" pitchFamily="2" charset="-122"/>
              </a:rPr>
              <a:t>=235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，色差的最大值等于</a:t>
            </a:r>
            <a:r>
              <a:rPr lang="en-US" altLang="zh-CN" sz="2000" smtClean="0">
                <a:ea typeface="宋体" pitchFamily="2" charset="-122"/>
              </a:rPr>
              <a:t>240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，最小值等于</a:t>
            </a:r>
            <a:r>
              <a:rPr lang="en-US" altLang="zh-CN" sz="2000" smtClean="0">
                <a:ea typeface="宋体" pitchFamily="2" charset="-122"/>
              </a:rPr>
              <a:t>16</a:t>
            </a:r>
            <a:r>
              <a:rPr lang="zh-CN" altLang="en-US" sz="2000" smtClean="0">
                <a:latin typeface="宋体" pitchFamily="2" charset="-122"/>
                <a:ea typeface="宋体" pitchFamily="2" charset="-122"/>
              </a:rPr>
              <a:t>。</a:t>
            </a:r>
            <a:r>
              <a:rPr lang="zh-CN" altLang="en-US" sz="2000" smtClean="0">
                <a:ea typeface="宋体" pitchFamily="2" charset="-122"/>
              </a:rPr>
              <a:t> </a:t>
            </a:r>
          </a:p>
          <a:p>
            <a:endParaRPr lang="zh-CN" altLang="en-US" smtClean="0">
              <a:ea typeface="宋体" pitchFamily="2" charset="-122"/>
            </a:endParaRPr>
          </a:p>
        </p:txBody>
      </p:sp>
      <p:sp>
        <p:nvSpPr>
          <p:cNvPr id="8090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标题 1"/>
          <p:cNvSpPr>
            <a:spLocks noGrp="1"/>
          </p:cNvSpPr>
          <p:nvPr>
            <p:ph type="title"/>
          </p:nvPr>
        </p:nvSpPr>
        <p:spPr>
          <a:xfrm>
            <a:off x="1295400" y="457200"/>
            <a:ext cx="7634288" cy="563563"/>
          </a:xfrm>
        </p:spPr>
        <p:txBody>
          <a:bodyPr/>
          <a:lstStyle/>
          <a:p>
            <a:r>
              <a:rPr lang="en-US" altLang="zh-CN" b="0" smtClean="0">
                <a:ea typeface="宋体" pitchFamily="2" charset="-122"/>
              </a:rPr>
              <a:t>CIF</a:t>
            </a:r>
            <a:r>
              <a:rPr lang="zh-CN" altLang="en-US" b="0" smtClean="0">
                <a:ea typeface="宋体" pitchFamily="2" charset="-122"/>
              </a:rPr>
              <a:t>、</a:t>
            </a:r>
            <a:r>
              <a:rPr lang="en-US" altLang="zh-CN" b="0" smtClean="0">
                <a:ea typeface="宋体" pitchFamily="2" charset="-122"/>
              </a:rPr>
              <a:t>QCIF</a:t>
            </a:r>
            <a:r>
              <a:rPr lang="zh-CN" altLang="en-US" b="0" smtClean="0">
                <a:ea typeface="宋体" pitchFamily="2" charset="-122"/>
              </a:rPr>
              <a:t>和</a:t>
            </a:r>
            <a:r>
              <a:rPr lang="en-US" altLang="zh-CN" b="0" smtClean="0">
                <a:ea typeface="宋体" pitchFamily="2" charset="-122"/>
              </a:rPr>
              <a:t>SQCI</a:t>
            </a:r>
            <a:r>
              <a:rPr lang="en-US" altLang="zh-CN" smtClean="0">
                <a:ea typeface="宋体" pitchFamily="2" charset="-122"/>
              </a:rPr>
              <a:t>F</a:t>
            </a:r>
            <a:r>
              <a:rPr lang="zh-CN" altLang="en-US" b="0" smtClean="0">
                <a:ea typeface="宋体" pitchFamily="2" charset="-122"/>
              </a:rPr>
              <a:t>图像格式参数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1923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  <p:graphicFrame>
        <p:nvGraphicFramePr>
          <p:cNvPr id="5" name="Group 220"/>
          <p:cNvGraphicFramePr>
            <a:graphicFrameLocks noGrp="1"/>
          </p:cNvGraphicFramePr>
          <p:nvPr/>
        </p:nvGraphicFramePr>
        <p:xfrm>
          <a:off x="359668" y="2898748"/>
          <a:ext cx="8532812" cy="2330452"/>
        </p:xfrm>
        <a:graphic>
          <a:graphicData uri="http://schemas.openxmlformats.org/drawingml/2006/table">
            <a:tbl>
              <a:tblPr/>
              <a:tblGrid>
                <a:gridCol w="1557337"/>
                <a:gridCol w="1079500"/>
                <a:gridCol w="1244600"/>
                <a:gridCol w="1081088"/>
                <a:gridCol w="1244600"/>
                <a:gridCol w="1079500"/>
                <a:gridCol w="1246187"/>
              </a:tblGrid>
              <a:tr h="44291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endParaRPr kumimoji="0" lang="zh-CN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CIF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QCIF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SQCIF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5588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行数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帧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像素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行数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像素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行数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帧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像素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黑体" pitchFamily="2" charset="-122"/>
                          <a:cs typeface="Times New Roman" pitchFamily="18" charset="0"/>
                        </a:rPr>
                        <a:t>行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亮度（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Y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288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360(352)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180(176)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96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128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色度（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Cb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180(176)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90(88)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色度（</a:t>
                      </a: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Cr</a:t>
                      </a: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）</a:t>
                      </a:r>
                      <a:endParaRPr kumimoji="0" lang="zh-CN" altLang="en-US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144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180(176)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72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90(88)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48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1601" y="1484784"/>
            <a:ext cx="6480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CIF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Common Intermediate Format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QCIF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Quarter CIF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SQCIF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Sub-Quarter CIF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视频设备的分类</a:t>
            </a:r>
          </a:p>
        </p:txBody>
      </p:sp>
      <p:sp>
        <p:nvSpPr>
          <p:cNvPr id="82947" name="内容占位符 2"/>
          <p:cNvSpPr>
            <a:spLocks noGrp="1"/>
          </p:cNvSpPr>
          <p:nvPr>
            <p:ph idx="1"/>
          </p:nvPr>
        </p:nvSpPr>
        <p:spPr>
          <a:xfrm>
            <a:off x="1066800" y="1285875"/>
            <a:ext cx="7620000" cy="4700588"/>
          </a:xfrm>
        </p:spPr>
        <p:txBody>
          <a:bodyPr/>
          <a:lstStyle/>
          <a:p>
            <a:r>
              <a:rPr lang="zh-CN" altLang="en-US" smtClean="0">
                <a:ea typeface="宋体" pitchFamily="2" charset="-122"/>
              </a:rPr>
              <a:t>广播级：</a:t>
            </a:r>
            <a:r>
              <a:rPr kumimoji="1" lang="zh-CN" altLang="en-US" smtClean="0">
                <a:ea typeface="宋体" pitchFamily="2" charset="-122"/>
              </a:rPr>
              <a:t>大型的电视台和网络站使用，它的性能最好，用于大系统应用，价格昂贵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专业级：</a:t>
            </a:r>
            <a:r>
              <a:rPr kumimoji="1" lang="zh-CN" altLang="en-US" smtClean="0">
                <a:ea typeface="宋体" pitchFamily="2" charset="-122"/>
              </a:rPr>
              <a:t>用于教育界和工业界的小广播站，有较好的性能</a:t>
            </a:r>
            <a:endParaRPr lang="en-US" altLang="zh-CN" smtClean="0">
              <a:ea typeface="宋体" pitchFamily="2" charset="-122"/>
            </a:endParaRPr>
          </a:p>
          <a:p>
            <a:r>
              <a:rPr lang="zh-CN" altLang="en-US" smtClean="0">
                <a:ea typeface="宋体" pitchFamily="2" charset="-122"/>
              </a:rPr>
              <a:t>消费级：</a:t>
            </a:r>
            <a:r>
              <a:rPr kumimoji="1" lang="zh-CN" altLang="en-US" smtClean="0">
                <a:ea typeface="宋体" pitchFamily="2" charset="-122"/>
              </a:rPr>
              <a:t>家用设备，一般操作简单、性能可靠，一般价格是第一位的</a:t>
            </a:r>
            <a:endParaRPr kumimoji="1" lang="en-US" altLang="zh-CN" smtClean="0">
              <a:ea typeface="宋体" pitchFamily="2" charset="-122"/>
            </a:endParaRPr>
          </a:p>
          <a:p>
            <a:r>
              <a:rPr kumimoji="1" lang="zh-CN" altLang="en-US" smtClean="0">
                <a:ea typeface="宋体" pitchFamily="2" charset="-122"/>
              </a:rPr>
              <a:t>视频设备举例：彩色摄影机、视频记录设备和视频监视设备。</a:t>
            </a:r>
            <a:endParaRPr lang="zh-CN" altLang="en-US" smtClean="0">
              <a:ea typeface="宋体" pitchFamily="2" charset="-122"/>
            </a:endParaRPr>
          </a:p>
        </p:txBody>
      </p:sp>
      <p:sp>
        <p:nvSpPr>
          <p:cNvPr id="8294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多媒体技术基础</a:t>
            </a:r>
            <a:endParaRPr lang="en-US" altLang="zh-CN" smtClean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数字电视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48" y="1142984"/>
            <a:ext cx="7972452" cy="4929204"/>
          </a:xfrm>
        </p:spPr>
        <p:txBody>
          <a:bodyPr/>
          <a:lstStyle/>
          <a:p>
            <a:r>
              <a:rPr lang="zh-CN" altLang="en-US" sz="2800" dirty="0" smtClean="0"/>
              <a:t>数字电视（</a:t>
            </a:r>
            <a:r>
              <a:rPr lang="en-US" altLang="zh-CN" sz="2800" dirty="0" smtClean="0"/>
              <a:t>DTV</a:t>
            </a:r>
            <a:r>
              <a:rPr lang="zh-CN" altLang="en-US" sz="2800" dirty="0" smtClean="0"/>
              <a:t>） ：是指从电视节目采集、录制、播出到发射、接收全部采用数字编码与数字传输技术的新一代电视技术</a:t>
            </a:r>
            <a:endParaRPr lang="en-US" altLang="zh-CN" sz="2800" dirty="0" smtClean="0"/>
          </a:p>
          <a:p>
            <a:r>
              <a:rPr lang="zh-CN" altLang="en-US" sz="2800" dirty="0" smtClean="0"/>
              <a:t>分类：按照活动的图像比特率的大小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SDTV</a:t>
            </a:r>
            <a:r>
              <a:rPr lang="zh-CN" altLang="en-US" sz="2400" dirty="0" smtClean="0"/>
              <a:t>（标准清晰度数字电视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分辨率在</a:t>
            </a:r>
            <a:r>
              <a:rPr lang="en-US" altLang="zh-CN" sz="2000" dirty="0" smtClean="0"/>
              <a:t>500</a:t>
            </a:r>
            <a:r>
              <a:rPr lang="zh-CN" altLang="en-US" sz="2000" dirty="0" smtClean="0"/>
              <a:t>线以上，如</a:t>
            </a:r>
            <a:r>
              <a:rPr lang="en-US" altLang="zh-CN" sz="2000" dirty="0" smtClean="0"/>
              <a:t>720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576i/p,720*480i/p</a:t>
            </a:r>
          </a:p>
          <a:p>
            <a:pPr lvl="2"/>
            <a:r>
              <a:rPr lang="zh-CN" altLang="en-US" sz="2000" dirty="0" smtClean="0"/>
              <a:t>宽</a:t>
            </a:r>
            <a:r>
              <a:rPr lang="zh-CN" altLang="en-US" sz="2000" dirty="0" smtClean="0"/>
              <a:t>高比为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，我国标准为</a:t>
            </a:r>
            <a:r>
              <a:rPr lang="en-US" altLang="zh-CN" sz="2000" dirty="0" smtClean="0"/>
              <a:t>720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576</a:t>
            </a:r>
            <a:endParaRPr lang="en-US" altLang="zh-CN" sz="2000" dirty="0" smtClean="0"/>
          </a:p>
          <a:p>
            <a:pPr lvl="1"/>
            <a:r>
              <a:rPr lang="en-US" altLang="zh-CN" sz="2400" dirty="0" smtClean="0"/>
              <a:t>HDTV</a:t>
            </a:r>
            <a:r>
              <a:rPr lang="zh-CN" altLang="en-US" sz="2400" dirty="0" smtClean="0"/>
              <a:t> （高清晰度数字电视）</a:t>
            </a:r>
            <a:endParaRPr lang="en-US" altLang="zh-CN" sz="2400" dirty="0" smtClean="0"/>
          </a:p>
          <a:p>
            <a:pPr lvl="2"/>
            <a:r>
              <a:rPr lang="zh-CN" altLang="en-US" sz="2000" dirty="0" smtClean="0"/>
              <a:t>分辨率在</a:t>
            </a:r>
            <a:r>
              <a:rPr lang="en-US" altLang="zh-CN" sz="2000" dirty="0" smtClean="0"/>
              <a:t>1000</a:t>
            </a:r>
            <a:r>
              <a:rPr lang="zh-CN" altLang="en-US" sz="2000" dirty="0" smtClean="0"/>
              <a:t>线以上，如</a:t>
            </a:r>
            <a:r>
              <a:rPr lang="en-US" altLang="zh-CN" sz="2000" dirty="0" smtClean="0"/>
              <a:t>1920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1080i/p,1280*720i/p</a:t>
            </a:r>
          </a:p>
          <a:p>
            <a:pPr lvl="2"/>
            <a:r>
              <a:rPr lang="zh-CN" altLang="en-US" sz="2000" dirty="0" smtClean="0"/>
              <a:t>宽</a:t>
            </a:r>
            <a:r>
              <a:rPr lang="zh-CN" altLang="en-US" sz="2000" dirty="0" smtClean="0"/>
              <a:t>高比为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：</a:t>
            </a:r>
            <a:r>
              <a:rPr lang="en-US" altLang="zh-CN" sz="2000" dirty="0" smtClean="0"/>
              <a:t>9</a:t>
            </a:r>
          </a:p>
          <a:p>
            <a:pPr lvl="2"/>
            <a:r>
              <a:rPr lang="zh-CN" altLang="en-US" sz="2000" dirty="0" smtClean="0"/>
              <a:t>带宽</a:t>
            </a:r>
            <a:r>
              <a:rPr lang="zh-CN" altLang="en-US" sz="2000" dirty="0" smtClean="0"/>
              <a:t>：现有彩色电视系统的</a:t>
            </a:r>
            <a:r>
              <a:rPr lang="en-US" altLang="zh-CN" sz="2000" dirty="0" smtClean="0"/>
              <a:t>5 </a:t>
            </a:r>
            <a:r>
              <a:rPr lang="zh-CN" altLang="en-US" sz="2000" dirty="0" smtClean="0"/>
              <a:t>～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倍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我国高清标准</a:t>
            </a:r>
            <a:r>
              <a:rPr lang="zh-CN" altLang="en-US" sz="2000" dirty="0" smtClean="0"/>
              <a:t>为</a:t>
            </a:r>
            <a:r>
              <a:rPr lang="en-US" altLang="zh-CN" sz="2000" dirty="0" smtClean="0"/>
              <a:t>120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1080</a:t>
            </a:r>
            <a:r>
              <a:rPr lang="zh-CN" altLang="en-US" sz="2000" dirty="0" smtClean="0"/>
              <a:t>*</a:t>
            </a:r>
            <a:r>
              <a:rPr lang="en-US" altLang="zh-CN" sz="2000" dirty="0" smtClean="0"/>
              <a:t>50i</a:t>
            </a:r>
            <a:endParaRPr lang="en-US" altLang="zh-CN" sz="2000" dirty="0" smtClean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国际上常用的数字信号显示格式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20346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239" y="1571612"/>
            <a:ext cx="8679803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数字电视标准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071546"/>
            <a:ext cx="8358246" cy="5000642"/>
          </a:xfrm>
        </p:spPr>
        <p:txBody>
          <a:bodyPr/>
          <a:lstStyle/>
          <a:p>
            <a:r>
              <a:rPr lang="zh-CN" altLang="en-US" sz="2400" dirty="0" smtClean="0"/>
              <a:t>欧洲：</a:t>
            </a:r>
            <a:r>
              <a:rPr lang="en-US" altLang="zh-CN" sz="2400" dirty="0" smtClean="0"/>
              <a:t>DVB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Digital Video Broadcasting </a:t>
            </a:r>
            <a:r>
              <a:rPr lang="zh-CN" altLang="en-US" sz="2400" dirty="0" smtClean="0"/>
              <a:t>数字视频广播）</a:t>
            </a:r>
            <a:endParaRPr lang="en-US" altLang="zh-CN" sz="2400" dirty="0" smtClean="0"/>
          </a:p>
          <a:p>
            <a:pPr lvl="1">
              <a:buNone/>
            </a:pPr>
            <a:r>
              <a:rPr lang="zh-CN" altLang="en-US" sz="2000" dirty="0" smtClean="0"/>
              <a:t>按传输媒介</a:t>
            </a:r>
            <a:r>
              <a:rPr lang="zh-CN" altLang="en-US" sz="2000" dirty="0" smtClean="0"/>
              <a:t>分为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DVB-S</a:t>
            </a:r>
            <a:r>
              <a:rPr lang="zh-CN" altLang="en-US" sz="2000" dirty="0" smtClean="0"/>
              <a:t>：基于卫星的数字电视广播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DVB-C</a:t>
            </a:r>
            <a:r>
              <a:rPr lang="zh-CN" altLang="en-US" sz="2000" dirty="0" smtClean="0"/>
              <a:t> ：</a:t>
            </a:r>
            <a:r>
              <a:rPr lang="zh-CN" altLang="en-US" sz="2000" dirty="0" smtClean="0"/>
              <a:t>基于有线的</a:t>
            </a:r>
            <a:r>
              <a:rPr lang="zh-CN" altLang="en-US" sz="2000" dirty="0" smtClean="0"/>
              <a:t>数字电视广播</a:t>
            </a:r>
            <a:endParaRPr lang="en-US" altLang="zh-CN" sz="2000" dirty="0" smtClean="0"/>
          </a:p>
          <a:p>
            <a:pPr lvl="1"/>
            <a:r>
              <a:rPr lang="en-US" altLang="zh-CN" sz="2000" dirty="0" smtClean="0"/>
              <a:t>DVB-T</a:t>
            </a:r>
            <a:r>
              <a:rPr lang="zh-CN" altLang="en-US" sz="2000" dirty="0" smtClean="0"/>
              <a:t> ：</a:t>
            </a:r>
            <a:r>
              <a:rPr lang="zh-CN" altLang="en-US" sz="2000" dirty="0" smtClean="0"/>
              <a:t>基于</a:t>
            </a:r>
            <a:r>
              <a:rPr lang="zh-CN" altLang="en-US" sz="2000" dirty="0" smtClean="0"/>
              <a:t>地面</a:t>
            </a:r>
            <a:r>
              <a:rPr lang="zh-CN" altLang="en-US" sz="2000" dirty="0" smtClean="0"/>
              <a:t>的</a:t>
            </a:r>
            <a:r>
              <a:rPr lang="zh-CN" altLang="en-US" sz="2000" dirty="0" smtClean="0"/>
              <a:t>数字电视</a:t>
            </a:r>
            <a:r>
              <a:rPr lang="zh-CN" altLang="en-US" sz="2000" dirty="0" smtClean="0"/>
              <a:t>广播</a:t>
            </a:r>
            <a:endParaRPr lang="en-US" altLang="zh-CN" sz="2000" dirty="0" smtClean="0"/>
          </a:p>
          <a:p>
            <a:r>
              <a:rPr lang="zh-CN" altLang="en-US" sz="2400" dirty="0" smtClean="0"/>
              <a:t>美国：</a:t>
            </a:r>
            <a:r>
              <a:rPr lang="en-US" altLang="zh-CN" sz="2400" dirty="0" smtClean="0"/>
              <a:t>ATSC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Advanced Television System Committee </a:t>
            </a:r>
            <a:r>
              <a:rPr lang="zh-CN" altLang="en-US" sz="2400" dirty="0" smtClean="0"/>
              <a:t>先进电视制式委员会），仅用于地面的数字电视广播</a:t>
            </a:r>
            <a:endParaRPr lang="en-US" altLang="zh-CN" sz="2400" dirty="0" smtClean="0"/>
          </a:p>
          <a:p>
            <a:r>
              <a:rPr lang="zh-CN" altLang="en-US" sz="2400" dirty="0" smtClean="0"/>
              <a:t>日本：</a:t>
            </a:r>
            <a:r>
              <a:rPr lang="en-US" altLang="zh-CN" sz="2400" dirty="0" smtClean="0"/>
              <a:t>ISDB</a:t>
            </a:r>
            <a:r>
              <a:rPr lang="zh-CN" altLang="en-US" sz="2400" dirty="0" smtClean="0"/>
              <a:t>（综合业务数字广播），</a:t>
            </a:r>
            <a:r>
              <a:rPr lang="zh-CN" altLang="en-US" sz="2400" dirty="0" smtClean="0"/>
              <a:t>仅用于地面的数字电视</a:t>
            </a:r>
            <a:r>
              <a:rPr lang="zh-CN" altLang="en-US" sz="2400" dirty="0" smtClean="0"/>
              <a:t>广播</a:t>
            </a:r>
            <a:endParaRPr lang="en-US" altLang="zh-CN" sz="2400" dirty="0" smtClean="0"/>
          </a:p>
          <a:p>
            <a:r>
              <a:rPr lang="zh-CN" altLang="en-US" sz="2400" dirty="0" smtClean="0"/>
              <a:t>我国数字电视标准：</a:t>
            </a:r>
            <a:endParaRPr lang="en-US" altLang="zh-CN" sz="2400" dirty="0" smtClean="0"/>
          </a:p>
          <a:p>
            <a:pPr lvl="1"/>
            <a:r>
              <a:rPr lang="zh-CN" altLang="en-US" sz="2000" dirty="0" smtClean="0"/>
              <a:t>卫星广播：采用欧标</a:t>
            </a:r>
            <a:r>
              <a:rPr lang="en-US" altLang="zh-CN" sz="2000" dirty="0" smtClean="0"/>
              <a:t>DVB-S</a:t>
            </a:r>
          </a:p>
          <a:p>
            <a:pPr lvl="1"/>
            <a:r>
              <a:rPr lang="zh-CN" altLang="en-US" sz="2000" dirty="0" smtClean="0"/>
              <a:t>有线广播：欧标</a:t>
            </a:r>
            <a:r>
              <a:rPr lang="en-US" altLang="zh-CN" sz="2000" dirty="0" smtClean="0"/>
              <a:t>DVB-C</a:t>
            </a:r>
          </a:p>
          <a:p>
            <a:pPr lvl="1"/>
            <a:r>
              <a:rPr lang="zh-CN" altLang="en-US" sz="2000" dirty="0" smtClean="0"/>
              <a:t>地面广播：</a:t>
            </a:r>
            <a:r>
              <a:rPr lang="en-US" altLang="zh-CN" sz="2000" dirty="0" smtClean="0"/>
              <a:t>DTMB</a:t>
            </a:r>
            <a:endParaRPr lang="zh-CN" altLang="en-US" sz="2000" dirty="0" smtClean="0"/>
          </a:p>
          <a:p>
            <a:pPr lvl="1"/>
            <a:endParaRPr lang="zh-CN" altLang="en-US" sz="20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标准使用分布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20357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1159844"/>
            <a:ext cx="8343927" cy="512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数字电视的优点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371600"/>
            <a:ext cx="8115328" cy="4700588"/>
          </a:xfrm>
        </p:spPr>
        <p:txBody>
          <a:bodyPr/>
          <a:lstStyle/>
          <a:p>
            <a:r>
              <a:rPr lang="zh-CN" altLang="en-US" sz="2800" dirty="0" smtClean="0"/>
              <a:t>高</a:t>
            </a:r>
            <a:r>
              <a:rPr lang="zh-CN" altLang="en-US" sz="2800" dirty="0" smtClean="0"/>
              <a:t>清晰度的电视画面</a:t>
            </a:r>
            <a:r>
              <a:rPr lang="zh-CN" altLang="en-US" sz="2800" dirty="0" smtClean="0"/>
              <a:t>：</a:t>
            </a:r>
            <a:r>
              <a:rPr lang="en-US" altLang="zh-CN" sz="2800" dirty="0" smtClean="0"/>
              <a:t>HDTV</a:t>
            </a:r>
            <a:r>
              <a:rPr lang="zh-CN" altLang="en-US" sz="2800" dirty="0" smtClean="0"/>
              <a:t>相当于</a:t>
            </a:r>
            <a:r>
              <a:rPr lang="en-US" altLang="zh-CN" sz="2800" dirty="0" smtClean="0"/>
              <a:t>35mm</a:t>
            </a:r>
            <a:r>
              <a:rPr lang="zh-CN" altLang="en-US" sz="2800" dirty="0" smtClean="0"/>
              <a:t>胶片电影画质，</a:t>
            </a:r>
            <a:r>
              <a:rPr lang="en-US" altLang="zh-CN" sz="2800" dirty="0" smtClean="0"/>
              <a:t>SDTV</a:t>
            </a:r>
            <a:r>
              <a:rPr lang="zh-CN" altLang="en-US" sz="2800" dirty="0" smtClean="0"/>
              <a:t>也可以</a:t>
            </a:r>
            <a:r>
              <a:rPr lang="zh-CN" altLang="en-US" sz="2800" dirty="0" smtClean="0"/>
              <a:t>与</a:t>
            </a:r>
            <a:r>
              <a:rPr lang="en-US" altLang="zh-CN" sz="2800" dirty="0" smtClean="0"/>
              <a:t>DVD</a:t>
            </a:r>
            <a:r>
              <a:rPr lang="zh-CN" altLang="en-US" sz="2800" dirty="0" smtClean="0"/>
              <a:t>相媲美</a:t>
            </a:r>
            <a:endParaRPr lang="en-US" altLang="zh-CN" sz="2800" dirty="0" smtClean="0"/>
          </a:p>
          <a:p>
            <a:r>
              <a:rPr lang="zh-CN" altLang="en-US" sz="2800" dirty="0" smtClean="0"/>
              <a:t>优质的音响效果</a:t>
            </a:r>
            <a:r>
              <a:rPr lang="zh-CN" altLang="en-US" sz="2800" dirty="0" smtClean="0"/>
              <a:t>：可还原多声道环绕立体声，并有十几种语言选择，声音采用杜比</a:t>
            </a:r>
            <a:r>
              <a:rPr lang="en-US" altLang="zh-CN" sz="2800" dirty="0" smtClean="0"/>
              <a:t>AC-3(5+1)</a:t>
            </a:r>
            <a:r>
              <a:rPr lang="zh-CN" altLang="en-US" sz="2800" dirty="0" smtClean="0"/>
              <a:t>或</a:t>
            </a:r>
            <a:r>
              <a:rPr lang="en-US" altLang="zh-CN" sz="2800" dirty="0" smtClean="0"/>
              <a:t>MPEG-2</a:t>
            </a:r>
            <a:r>
              <a:rPr lang="zh-CN" altLang="en-US" sz="2800" dirty="0" smtClean="0"/>
              <a:t>压缩标准</a:t>
            </a:r>
            <a:endParaRPr lang="en-US" altLang="zh-CN" sz="2800" dirty="0" smtClean="0"/>
          </a:p>
          <a:p>
            <a:r>
              <a:rPr lang="zh-CN" altLang="en-US" sz="2800" dirty="0" smtClean="0"/>
              <a:t>充分利用了频道资源：常规模拟频道</a:t>
            </a:r>
            <a:r>
              <a:rPr lang="en-US" altLang="zh-CN" sz="2800" dirty="0" smtClean="0"/>
              <a:t>8MHz</a:t>
            </a:r>
            <a:r>
              <a:rPr lang="zh-CN" altLang="en-US" sz="2800" dirty="0" smtClean="0"/>
              <a:t>带宽内，可传送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个标清频道或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个高清频道，用户收看的节目量成倍增加</a:t>
            </a:r>
            <a:endParaRPr lang="en-US" altLang="zh-CN" sz="2800" dirty="0" smtClean="0"/>
          </a:p>
          <a:p>
            <a:r>
              <a:rPr lang="zh-CN" altLang="en-US" sz="2800" dirty="0" smtClean="0"/>
              <a:t>交互性好，可方便地与计算机、通信设备对接，实现双向、互动式交流，如上网</a:t>
            </a:r>
            <a:r>
              <a:rPr lang="zh-CN" altLang="en-US" sz="2800" dirty="0" smtClean="0"/>
              <a:t>、点播</a:t>
            </a:r>
            <a:r>
              <a:rPr lang="zh-CN" altLang="en-US" sz="2800" dirty="0" smtClean="0"/>
              <a:t>、加扰收费、股票</a:t>
            </a:r>
            <a:r>
              <a:rPr lang="zh-CN" altLang="en-US" sz="2800" dirty="0" smtClean="0"/>
              <a:t>查询、在线交易、远程教育等功能</a:t>
            </a:r>
            <a:endParaRPr lang="zh-CN" altLang="en-US" sz="2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逐行扫描示意图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graphicFrame>
        <p:nvGraphicFramePr>
          <p:cNvPr id="1270786" name="Object 5"/>
          <p:cNvGraphicFramePr>
            <a:graphicFrameLocks noChangeAspect="1"/>
          </p:cNvGraphicFramePr>
          <p:nvPr/>
        </p:nvGraphicFramePr>
        <p:xfrm>
          <a:off x="277688" y="2737147"/>
          <a:ext cx="8686800" cy="2132013"/>
        </p:xfrm>
        <a:graphic>
          <a:graphicData uri="http://schemas.openxmlformats.org/presentationml/2006/ole">
            <p:oleObj spid="_x0000_s1270786" name="VISIO" r:id="rId3" imgW="5249160" imgH="1289160" progId="Visio.Drawing.11">
              <p:embed/>
            </p:oleObj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7584" y="4974267"/>
            <a:ext cx="65069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0" dirty="0" smtClean="0"/>
              <a:t>(a)</a:t>
            </a:r>
            <a:r>
              <a:rPr lang="zh-CN" altLang="en-US" b="0" dirty="0" smtClean="0"/>
              <a:t>场正程光栅；</a:t>
            </a:r>
            <a:r>
              <a:rPr lang="en-US" altLang="zh-CN" b="0" dirty="0" smtClean="0"/>
              <a:t>(b)</a:t>
            </a:r>
            <a:r>
              <a:rPr lang="zh-CN" altLang="en-US" b="0" dirty="0" smtClean="0"/>
              <a:t>场逆程光栅；</a:t>
            </a:r>
          </a:p>
          <a:p>
            <a:r>
              <a:rPr lang="en-US" altLang="zh-CN" b="0" dirty="0" smtClean="0"/>
              <a:t>(c)</a:t>
            </a:r>
            <a:r>
              <a:rPr lang="zh-CN" altLang="en-US" b="0" dirty="0" smtClean="0"/>
              <a:t>行扫描锯齿波电流；</a:t>
            </a:r>
            <a:r>
              <a:rPr lang="en-US" altLang="zh-CN" b="0" dirty="0" smtClean="0"/>
              <a:t>(d)</a:t>
            </a:r>
            <a:r>
              <a:rPr lang="zh-CN" altLang="en-US" b="0" dirty="0" smtClean="0"/>
              <a:t>场扫描锯齿波电流</a:t>
            </a:r>
            <a:endParaRPr lang="zh-CN" altLang="en-US" b="0" dirty="0"/>
          </a:p>
        </p:txBody>
      </p:sp>
      <p:sp>
        <p:nvSpPr>
          <p:cNvPr id="7" name="TextBox 6"/>
          <p:cNvSpPr txBox="1"/>
          <p:nvPr/>
        </p:nvSpPr>
        <p:spPr>
          <a:xfrm>
            <a:off x="1187624" y="1484784"/>
            <a:ext cx="73003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逐行扫描：从左至右、从上而下逐行依次扫描的方式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23850" y="500042"/>
          <a:ext cx="8640762" cy="630554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151806"/>
                <a:gridCol w="1800200"/>
                <a:gridCol w="1800200"/>
                <a:gridCol w="1872208"/>
                <a:gridCol w="2016348"/>
              </a:tblGrid>
              <a:tr h="340042">
                <a:tc gridSpan="2"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网络视频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IPTV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Internet-TV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340042">
                <a:tc rowSpan="5">
                  <a:txBody>
                    <a:bodyPr/>
                    <a:lstStyle/>
                    <a:p>
                      <a:r>
                        <a:rPr lang="en-US" altLang="zh-CN" sz="1600" dirty="0" smtClean="0"/>
                        <a:t>Video</a:t>
                      </a:r>
                    </a:p>
                    <a:p>
                      <a:r>
                        <a:rPr lang="en-US" altLang="zh-CN" sz="1600" dirty="0" smtClean="0"/>
                        <a:t>Services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</a:rPr>
                        <a:t>Content</a:t>
                      </a:r>
                      <a:r>
                        <a:rPr lang="en-US" altLang="zh-CN" sz="1600" baseline="0" dirty="0" smtClean="0">
                          <a:solidFill>
                            <a:schemeClr val="tx1"/>
                          </a:solidFill>
                        </a:rPr>
                        <a:t> variety</a:t>
                      </a:r>
                      <a:endParaRPr lang="zh-CN" alt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Rich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Managed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Rich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Backend Provider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Content</a:t>
                      </a:r>
                      <a:r>
                        <a:rPr lang="en-US" altLang="zh-CN" sz="1600" baseline="0" dirty="0" smtClean="0"/>
                        <a:t> portals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ISP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Proprietary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ISP manageability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Interactivity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Quality of Service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0042">
                <a:tc rowSpan="4">
                  <a:txBody>
                    <a:bodyPr/>
                    <a:lstStyle/>
                    <a:p>
                      <a:r>
                        <a:rPr lang="en-US" altLang="zh-CN" sz="1600" dirty="0" smtClean="0"/>
                        <a:t>Hardware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/>
                        <a:t>Terminal</a:t>
                      </a:r>
                      <a:endParaRPr lang="zh-CN" altLang="en-US" sz="16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PC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STB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Smart</a:t>
                      </a:r>
                      <a:r>
                        <a:rPr lang="en-US" altLang="zh-CN" sz="1600" baseline="0" dirty="0" smtClean="0"/>
                        <a:t> TV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Computing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Powerful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Weak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Powerful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Video processing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Weak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Powerful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Powerful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Cost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0042">
                <a:tc rowSpan="2">
                  <a:txBody>
                    <a:bodyPr/>
                    <a:lstStyle/>
                    <a:p>
                      <a:r>
                        <a:rPr lang="en-US" altLang="zh-CN" sz="1600" dirty="0" smtClean="0"/>
                        <a:t>Software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Operating</a:t>
                      </a:r>
                      <a:r>
                        <a:rPr lang="en-US" altLang="zh-CN" sz="1600" baseline="0" dirty="0" smtClean="0"/>
                        <a:t> System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General purpose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Embedded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General purpose</a:t>
                      </a:r>
                      <a:endParaRPr lang="zh-CN" altLang="en-US" sz="1600" dirty="0" smtClean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Applications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Rich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Simple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Rich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rowSpan="2">
                  <a:txBody>
                    <a:bodyPr/>
                    <a:lstStyle/>
                    <a:p>
                      <a:r>
                        <a:rPr lang="en-US" altLang="zh-CN" sz="1600" dirty="0" smtClean="0"/>
                        <a:t>User </a:t>
                      </a:r>
                    </a:p>
                    <a:p>
                      <a:r>
                        <a:rPr lang="en-US" altLang="zh-CN" sz="1600" dirty="0" smtClean="0"/>
                        <a:t>Interaction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Device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Mouse,</a:t>
                      </a:r>
                      <a:r>
                        <a:rPr lang="en-US" altLang="zh-CN" sz="1600" baseline="0" dirty="0" smtClean="0"/>
                        <a:t> Keyboard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Remote Control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Mouse,</a:t>
                      </a:r>
                      <a:r>
                        <a:rPr lang="en-US" altLang="zh-CN" sz="1600" baseline="0" dirty="0" smtClean="0"/>
                        <a:t> Keyboard</a:t>
                      </a:r>
                      <a:endParaRPr lang="zh-CN" altLang="en-US" sz="1600" dirty="0" smtClean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Interaction mode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Sophisticated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Simple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Sophisticated</a:t>
                      </a:r>
                      <a:endParaRPr lang="zh-CN" altLang="en-US" sz="1600" dirty="0" smtClean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rowSpan="3">
                  <a:txBody>
                    <a:bodyPr/>
                    <a:lstStyle/>
                    <a:p>
                      <a:r>
                        <a:rPr lang="en-US" altLang="zh-CN" sz="1600" dirty="0" smtClean="0"/>
                        <a:t>Network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Connection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Internet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/>
                        <a:t>ISP</a:t>
                      </a:r>
                      <a:r>
                        <a:rPr lang="zh-CN" altLang="en-US" sz="1600" b="0" dirty="0" smtClean="0"/>
                        <a:t> </a:t>
                      </a:r>
                      <a:r>
                        <a:rPr lang="en-US" altLang="zh-CN" sz="1600" b="0" dirty="0" smtClean="0"/>
                        <a:t>private network</a:t>
                      </a:r>
                      <a:endParaRPr lang="zh-CN" altLang="en-US" sz="1600" b="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Internet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340042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Bandwidth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274323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Reliability</a:t>
                      </a:r>
                      <a:endParaRPr lang="zh-CN" altLang="en-US" sz="16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High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Low</a:t>
                      </a:r>
                      <a:endParaRPr lang="zh-CN" altLang="en-US" sz="1600" dirty="0"/>
                    </a:p>
                  </a:txBody>
                  <a:tcPr marL="0" marR="0" marT="0" marB="0"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57200" y="-24"/>
            <a:ext cx="8258204" cy="511175"/>
          </a:xfrm>
        </p:spPr>
        <p:txBody>
          <a:bodyPr/>
          <a:lstStyle/>
          <a:p>
            <a:pPr>
              <a:defRPr/>
            </a:pPr>
            <a:r>
              <a:rPr sz="3200" dirty="0" smtClean="0"/>
              <a:t>网络视频、互联网电视与</a:t>
            </a:r>
            <a:r>
              <a:rPr lang="en-US" altLang="zh-CN" sz="3200" dirty="0" smtClean="0"/>
              <a:t>IPTV</a:t>
            </a:r>
            <a:r>
              <a:rPr sz="3200" dirty="0" smtClean="0"/>
              <a:t>的对比分析</a:t>
            </a:r>
            <a:endParaRPr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62" y="457200"/>
            <a:ext cx="8215338" cy="563563"/>
          </a:xfrm>
        </p:spPr>
        <p:txBody>
          <a:bodyPr/>
          <a:lstStyle/>
          <a:p>
            <a:r>
              <a:rPr lang="en-US" altLang="zh-CN" sz="3200" dirty="0" smtClean="0"/>
              <a:t>Google TV</a:t>
            </a:r>
            <a:r>
              <a:rPr lang="zh-CN" altLang="en-US" sz="3200" dirty="0" smtClean="0"/>
              <a:t>：开放的平台，电视的搜索门户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071546"/>
            <a:ext cx="8115328" cy="5000642"/>
          </a:xfrm>
        </p:spPr>
        <p:txBody>
          <a:bodyPr/>
          <a:lstStyle/>
          <a:p>
            <a:r>
              <a:rPr lang="en-US" altLang="zh-CN" sz="2000" dirty="0" smtClean="0"/>
              <a:t>2010</a:t>
            </a:r>
            <a:r>
              <a:rPr lang="zh-CN" altLang="en-US" sz="2000" dirty="0" smtClean="0"/>
              <a:t>年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月推出 ，内容上遭到</a:t>
            </a:r>
            <a:r>
              <a:rPr lang="en-US" altLang="zh-CN" sz="2000" dirty="0" smtClean="0"/>
              <a:t>ABC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NBC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CBS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Fox</a:t>
            </a:r>
            <a:r>
              <a:rPr lang="zh-CN" altLang="en-US" sz="2000" dirty="0" smtClean="0"/>
              <a:t>、</a:t>
            </a:r>
            <a:r>
              <a:rPr lang="en-US" altLang="zh-CN" sz="2000" dirty="0" smtClean="0"/>
              <a:t>Viacom</a:t>
            </a:r>
            <a:r>
              <a:rPr lang="zh-CN" altLang="en-US" sz="2000" dirty="0" smtClean="0"/>
              <a:t>五家公司的联手</a:t>
            </a:r>
            <a:r>
              <a:rPr lang="zh-CN" altLang="en-US" sz="2000" dirty="0" smtClean="0"/>
              <a:t>封杀</a:t>
            </a:r>
            <a:endParaRPr lang="en-US" altLang="zh-CN" sz="2000" dirty="0" smtClean="0"/>
          </a:p>
          <a:p>
            <a:r>
              <a:rPr lang="zh-CN" altLang="en-US" sz="2000" dirty="0" smtClean="0"/>
              <a:t>操作系统：</a:t>
            </a:r>
            <a:r>
              <a:rPr lang="en-US" altLang="zh-CN" sz="2000" dirty="0" smtClean="0"/>
              <a:t>Android 2.2</a:t>
            </a:r>
            <a:r>
              <a:rPr lang="zh-CN" altLang="zh-CN" sz="2000" dirty="0" smtClean="0"/>
              <a:t>（</a:t>
            </a:r>
            <a:r>
              <a:rPr lang="en-US" altLang="zh-CN" sz="2000" dirty="0" err="1" smtClean="0"/>
              <a:t>Froyo</a:t>
            </a:r>
            <a:r>
              <a:rPr lang="zh-CN" altLang="zh-CN" sz="2000" dirty="0" smtClean="0"/>
              <a:t>）</a:t>
            </a:r>
            <a:endParaRPr lang="en-US" altLang="zh-CN" sz="2000" dirty="0" smtClean="0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v"/>
            </a:pPr>
            <a:r>
              <a:rPr lang="zh-CN" altLang="en-US" sz="2000" b="1" dirty="0" smtClean="0"/>
              <a:t>浏览器：</a:t>
            </a:r>
            <a:r>
              <a:rPr lang="en-US" altLang="zh-CN" sz="2000" b="1" dirty="0" smtClean="0"/>
              <a:t>Chrome</a:t>
            </a:r>
            <a:r>
              <a:rPr lang="zh-CN" altLang="en-US" sz="2000" b="1" dirty="0" smtClean="0"/>
              <a:t>，实现人机交互</a:t>
            </a:r>
            <a:endParaRPr lang="en-US" altLang="zh-CN" sz="2000" b="1" dirty="0" smtClean="0"/>
          </a:p>
          <a:p>
            <a:pPr marL="342900" lvl="1" indent="-342900">
              <a:buClr>
                <a:schemeClr val="tx2"/>
              </a:buClr>
              <a:buFont typeface="Wingdings" pitchFamily="2" charset="2"/>
              <a:buChar char="v"/>
            </a:pPr>
            <a:r>
              <a:rPr lang="zh-CN" altLang="en-US" sz="2000" b="1" dirty="0" smtClean="0"/>
              <a:t>阵容强大的合作伙伴</a:t>
            </a:r>
            <a:endParaRPr lang="en-US" altLang="zh-CN" sz="2000" b="1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Sony</a:t>
            </a:r>
            <a:r>
              <a:rPr lang="zh-CN" altLang="zh-CN" sz="1800" dirty="0" smtClean="0"/>
              <a:t>提供大屏幕电视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Logitech</a:t>
            </a:r>
            <a:r>
              <a:rPr lang="zh-CN" altLang="zh-CN" sz="1800" dirty="0" smtClean="0"/>
              <a:t>（罗技）为其生产机顶盒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Dish Network</a:t>
            </a:r>
            <a:r>
              <a:rPr lang="zh-CN" altLang="zh-CN" sz="1800" dirty="0" smtClean="0"/>
              <a:t>提供卫星电视网络支持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Intel</a:t>
            </a:r>
            <a:r>
              <a:rPr lang="zh-CN" altLang="zh-CN" sz="1800" dirty="0" smtClean="0"/>
              <a:t>提供全程的</a:t>
            </a:r>
            <a:r>
              <a:rPr lang="en-US" altLang="zh-CN" sz="1800" dirty="0" smtClean="0"/>
              <a:t>Atom</a:t>
            </a:r>
            <a:r>
              <a:rPr lang="zh-CN" altLang="zh-CN" sz="1800" dirty="0" smtClean="0"/>
              <a:t>系列芯片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Adobe</a:t>
            </a:r>
            <a:r>
              <a:rPr lang="zh-CN" altLang="zh-CN" sz="1800" dirty="0" smtClean="0"/>
              <a:t>公司负责算法和视频格式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Best Buy</a:t>
            </a:r>
            <a:r>
              <a:rPr lang="zh-CN" altLang="zh-CN" sz="1800" dirty="0" smtClean="0"/>
              <a:t>（百思买）负责搭建营销渠道</a:t>
            </a:r>
            <a:endParaRPr lang="en-US" altLang="zh-CN" sz="1800" dirty="0" smtClean="0"/>
          </a:p>
          <a:p>
            <a:r>
              <a:rPr lang="zh-CN" altLang="en-US" sz="2000" dirty="0" smtClean="0"/>
              <a:t>四大核心功能</a:t>
            </a:r>
            <a:endParaRPr lang="en-US" altLang="zh-CN" sz="20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Queue</a:t>
            </a:r>
            <a:r>
              <a:rPr lang="zh-CN" altLang="en-US" sz="1800" dirty="0" smtClean="0"/>
              <a:t>（定制播放列表）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Subscription</a:t>
            </a:r>
            <a:r>
              <a:rPr lang="zh-CN" altLang="en-US" sz="1800" dirty="0" smtClean="0"/>
              <a:t>（订阅）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Search</a:t>
            </a:r>
            <a:r>
              <a:rPr lang="zh-CN" altLang="en-US" sz="1800" dirty="0" smtClean="0"/>
              <a:t>（搜索）：网络视频及电视台的列表</a:t>
            </a:r>
            <a:endParaRPr lang="en-US" altLang="zh-CN" sz="1800" dirty="0" smtClean="0"/>
          </a:p>
          <a:p>
            <a:pPr lvl="1">
              <a:buFont typeface="Arial" pitchFamily="34" charset="0"/>
              <a:buChar char="•"/>
              <a:defRPr/>
            </a:pPr>
            <a:r>
              <a:rPr lang="en-US" altLang="zh-CN" sz="1800" dirty="0" smtClean="0"/>
              <a:t>Explore</a:t>
            </a:r>
            <a:r>
              <a:rPr lang="zh-CN" altLang="en-US" sz="1800" dirty="0" smtClean="0"/>
              <a:t>（浏览）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  <p:pic>
        <p:nvPicPr>
          <p:cNvPr id="5" name="图片 2" descr="google tv.jpg"/>
          <p:cNvPicPr>
            <a:picLocks noChangeAspect="1" noChangeArrowheads="1"/>
          </p:cNvPicPr>
          <p:nvPr/>
        </p:nvPicPr>
        <p:blipFill>
          <a:blip r:embed="rId2"/>
          <a:srcRect l="1363" t="11505" r="1540" b="11856"/>
          <a:stretch>
            <a:fillRect/>
          </a:stretch>
        </p:blipFill>
        <p:spPr bwMode="auto">
          <a:xfrm>
            <a:off x="6048375" y="1628775"/>
            <a:ext cx="2700338" cy="98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5963" y="4071942"/>
            <a:ext cx="3060700" cy="162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Google TV</a:t>
            </a:r>
            <a:r>
              <a:rPr dirty="0" smtClean="0"/>
              <a:t>的应用</a:t>
            </a:r>
            <a:endParaRPr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 b="53625"/>
          <a:stretch>
            <a:fillRect/>
          </a:stretch>
        </p:blipFill>
        <p:spPr bwMode="auto">
          <a:xfrm>
            <a:off x="539750" y="981075"/>
            <a:ext cx="6048375" cy="107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Box 6"/>
          <p:cNvSpPr txBox="1">
            <a:spLocks noChangeArrowheads="1"/>
          </p:cNvSpPr>
          <p:nvPr/>
        </p:nvSpPr>
        <p:spPr bwMode="auto">
          <a:xfrm>
            <a:off x="6948488" y="1341438"/>
            <a:ext cx="11080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/>
              <a:t>节目搜索</a:t>
            </a:r>
          </a:p>
        </p:txBody>
      </p:sp>
      <p:sp>
        <p:nvSpPr>
          <p:cNvPr id="19461" name="TextBox 7"/>
          <p:cNvSpPr txBox="1">
            <a:spLocks noChangeArrowheads="1"/>
          </p:cNvSpPr>
          <p:nvPr/>
        </p:nvSpPr>
        <p:spPr bwMode="auto">
          <a:xfrm>
            <a:off x="1476375" y="3851275"/>
            <a:ext cx="8763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dirty="0"/>
              <a:t>主界面</a:t>
            </a:r>
          </a:p>
        </p:txBody>
      </p:sp>
      <p:pic>
        <p:nvPicPr>
          <p:cNvPr id="19462" name="Picture 2"/>
          <p:cNvPicPr>
            <a:picLocks noChangeAspect="1" noChangeArrowheads="1"/>
          </p:cNvPicPr>
          <p:nvPr/>
        </p:nvPicPr>
        <p:blipFill>
          <a:blip r:embed="rId3"/>
          <a:srcRect l="56245"/>
          <a:stretch>
            <a:fillRect/>
          </a:stretch>
        </p:blipFill>
        <p:spPr bwMode="auto">
          <a:xfrm>
            <a:off x="3708400" y="2133600"/>
            <a:ext cx="2519363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32588" y="2133600"/>
            <a:ext cx="2105025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4" name="TextBox 12"/>
          <p:cNvSpPr txBox="1">
            <a:spLocks noChangeArrowheads="1"/>
          </p:cNvSpPr>
          <p:nvPr/>
        </p:nvSpPr>
        <p:spPr bwMode="auto">
          <a:xfrm>
            <a:off x="4606925" y="3860800"/>
            <a:ext cx="79861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/>
              <a:t>apps</a:t>
            </a:r>
            <a:endParaRPr lang="zh-CN" altLang="en-US" sz="1800"/>
          </a:p>
        </p:txBody>
      </p:sp>
      <p:sp>
        <p:nvSpPr>
          <p:cNvPr id="19465" name="TextBox 13"/>
          <p:cNvSpPr txBox="1">
            <a:spLocks noChangeArrowheads="1"/>
          </p:cNvSpPr>
          <p:nvPr/>
        </p:nvSpPr>
        <p:spPr bwMode="auto">
          <a:xfrm>
            <a:off x="6948488" y="3860800"/>
            <a:ext cx="18002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 dirty="0"/>
              <a:t>手机作为遥控器</a:t>
            </a:r>
          </a:p>
        </p:txBody>
      </p:sp>
      <p:pic>
        <p:nvPicPr>
          <p:cNvPr id="19466" name="图片 14" descr="主界面.png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84150" y="2205038"/>
            <a:ext cx="3235325" cy="158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7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8313" y="4292600"/>
            <a:ext cx="2982912" cy="1944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TextBox 16"/>
          <p:cNvSpPr txBox="1">
            <a:spLocks noChangeArrowheads="1"/>
          </p:cNvSpPr>
          <p:nvPr/>
        </p:nvSpPr>
        <p:spPr bwMode="auto">
          <a:xfrm>
            <a:off x="900113" y="6372225"/>
            <a:ext cx="265970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1800"/>
              <a:t>Youtube</a:t>
            </a:r>
            <a:r>
              <a:rPr lang="zh-CN" altLang="en-US" sz="1800"/>
              <a:t>在电视上播放</a:t>
            </a:r>
          </a:p>
        </p:txBody>
      </p:sp>
      <p:pic>
        <p:nvPicPr>
          <p:cNvPr id="19469" name="图片 17" descr="同时浏览与观看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708400" y="4365625"/>
            <a:ext cx="2735263" cy="171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0" name="TextBox 18"/>
          <p:cNvSpPr txBox="1">
            <a:spLocks noChangeArrowheads="1"/>
          </p:cNvSpPr>
          <p:nvPr/>
        </p:nvSpPr>
        <p:spPr bwMode="auto">
          <a:xfrm>
            <a:off x="4067175" y="6165850"/>
            <a:ext cx="1800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同时观看与浏览</a:t>
            </a:r>
          </a:p>
        </p:txBody>
      </p:sp>
      <p:pic>
        <p:nvPicPr>
          <p:cNvPr id="19471" name="图片 20" descr="浏览图片.png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75463" y="4437063"/>
            <a:ext cx="1836737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72" name="TextBox 21"/>
          <p:cNvSpPr txBox="1">
            <a:spLocks noChangeArrowheads="1"/>
          </p:cNvSpPr>
          <p:nvPr/>
        </p:nvSpPr>
        <p:spPr bwMode="auto">
          <a:xfrm>
            <a:off x="6948488" y="6165850"/>
            <a:ext cx="18002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800"/>
              <a:t>图片浏览与共享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Google TV</a:t>
            </a:r>
            <a:r>
              <a:rPr smtClean="0"/>
              <a:t>的主界面</a:t>
            </a:r>
            <a:endParaRPr/>
          </a:p>
        </p:txBody>
      </p:sp>
      <p:pic>
        <p:nvPicPr>
          <p:cNvPr id="20483" name="图片 2" descr="主界面.pn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850" y="1341438"/>
            <a:ext cx="8675688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85728"/>
            <a:ext cx="7086600" cy="563563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Apple TV vs. Google TV</a:t>
            </a:r>
            <a:endParaRPr dirty="0"/>
          </a:p>
        </p:txBody>
      </p:sp>
      <p:sp>
        <p:nvSpPr>
          <p:cNvPr id="21507" name="TextBox 2"/>
          <p:cNvSpPr txBox="1">
            <a:spLocks noChangeArrowheads="1"/>
          </p:cNvSpPr>
          <p:nvPr/>
        </p:nvSpPr>
        <p:spPr bwMode="auto">
          <a:xfrm>
            <a:off x="250825" y="854075"/>
            <a:ext cx="4608513" cy="2788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800" b="1" dirty="0"/>
              <a:t>主体思想</a:t>
            </a:r>
            <a:r>
              <a:rPr lang="en-US" altLang="zh-CN" sz="1800" b="1" dirty="0"/>
              <a:t>  </a:t>
            </a:r>
          </a:p>
          <a:p>
            <a:pPr lvl="1"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800" dirty="0"/>
              <a:t>苹果：</a:t>
            </a:r>
            <a:r>
              <a:rPr lang="en-US" altLang="zh-CN" sz="1800" dirty="0"/>
              <a:t> </a:t>
            </a:r>
            <a:r>
              <a:rPr lang="zh-CN" altLang="zh-CN" sz="1800" dirty="0"/>
              <a:t>一直牢牢掌控着硬件和软件的基础平台，绝不允许其他品牌效仿生产</a:t>
            </a:r>
            <a:endParaRPr lang="en-US" altLang="zh-CN" sz="1800" dirty="0"/>
          </a:p>
          <a:p>
            <a:pPr marL="457200" lvl="2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1800" dirty="0"/>
              <a:t>  </a:t>
            </a:r>
            <a:r>
              <a:rPr lang="zh-CN" altLang="en-US" sz="1800" dirty="0"/>
              <a:t>谷歌：</a:t>
            </a:r>
            <a:r>
              <a:rPr lang="zh-CN" altLang="zh-CN" sz="1800" dirty="0"/>
              <a:t>不太重视硬件本身的品牌价值，而仅把着力点放在软件操作系统上</a:t>
            </a:r>
            <a:endParaRPr lang="en-US" altLang="zh-CN" sz="1800" dirty="0"/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800" b="1" dirty="0"/>
              <a:t>  硬体开发</a:t>
            </a:r>
            <a:endParaRPr lang="en-US" altLang="zh-CN" sz="1800" b="1" dirty="0"/>
          </a:p>
          <a:p>
            <a:pPr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1800" dirty="0"/>
              <a:t>Apple TV</a:t>
            </a:r>
            <a:r>
              <a:rPr lang="zh-CN" altLang="en-US" sz="1800" dirty="0"/>
              <a:t>：机顶盒式外接装置（</a:t>
            </a:r>
            <a:r>
              <a:rPr lang="en-US" altLang="zh-CN" sz="1800" dirty="0"/>
              <a:t>apple</a:t>
            </a:r>
            <a:r>
              <a:rPr lang="zh-CN" altLang="en-US" sz="1800" dirty="0"/>
              <a:t>独立开发）</a:t>
            </a:r>
            <a:r>
              <a:rPr lang="en-US" altLang="zh-CN" sz="1800" dirty="0"/>
              <a:t>+</a:t>
            </a:r>
            <a:r>
              <a:rPr lang="zh-CN" altLang="en-US" sz="1800" dirty="0"/>
              <a:t>用户原本的电视</a:t>
            </a:r>
            <a:endParaRPr lang="en-US" altLang="zh-CN" sz="1800" dirty="0"/>
          </a:p>
        </p:txBody>
      </p:sp>
      <p:pic>
        <p:nvPicPr>
          <p:cNvPr id="21508" name="图片 4" descr="apple_goog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29253" y="857232"/>
            <a:ext cx="3343275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9" name="TextBox 5"/>
          <p:cNvSpPr txBox="1">
            <a:spLocks noChangeArrowheads="1"/>
          </p:cNvSpPr>
          <p:nvPr/>
        </p:nvSpPr>
        <p:spPr bwMode="auto">
          <a:xfrm>
            <a:off x="179388" y="3500438"/>
            <a:ext cx="8424862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1800" dirty="0"/>
              <a:t>Google TV</a:t>
            </a:r>
            <a:r>
              <a:rPr lang="zh-CN" altLang="en-US" sz="1800" dirty="0"/>
              <a:t>：由</a:t>
            </a:r>
            <a:r>
              <a:rPr lang="en-US" altLang="zh-CN" sz="1800" dirty="0"/>
              <a:t>Google</a:t>
            </a:r>
            <a:r>
              <a:rPr lang="zh-CN" altLang="en-US" sz="1800" dirty="0"/>
              <a:t>主导、并与其他六家厂商共同合作分工，实体产品可以是</a:t>
            </a:r>
            <a:r>
              <a:rPr lang="en-US" altLang="zh-CN" sz="1800" dirty="0"/>
              <a:t>Google TV</a:t>
            </a:r>
            <a:r>
              <a:rPr lang="zh-CN" altLang="en-US" sz="1800" dirty="0"/>
              <a:t>电视机</a:t>
            </a:r>
            <a:r>
              <a:rPr lang="en-US" altLang="zh-CN" sz="1800" dirty="0"/>
              <a:t>/</a:t>
            </a:r>
            <a:r>
              <a:rPr lang="zh-CN" altLang="en-US" sz="1800" dirty="0"/>
              <a:t>蓝光播放机（</a:t>
            </a:r>
            <a:r>
              <a:rPr lang="en-US" altLang="zh-CN" sz="1800" dirty="0"/>
              <a:t> Sony</a:t>
            </a:r>
            <a:r>
              <a:rPr lang="zh-CN" altLang="en-US" sz="1800" dirty="0"/>
              <a:t>）或机顶盒（</a:t>
            </a:r>
            <a:r>
              <a:rPr lang="en-US" altLang="zh-CN" sz="1800" dirty="0"/>
              <a:t> Logitech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>
              <a:lnSpc>
                <a:spcPct val="120000"/>
              </a:lnSpc>
              <a:buFont typeface="Arial" pitchFamily="34" charset="0"/>
              <a:buChar char="•"/>
            </a:pPr>
            <a:r>
              <a:rPr lang="zh-CN" altLang="en-US" sz="1800" b="1" dirty="0"/>
              <a:t>  应用</a:t>
            </a:r>
            <a:endParaRPr lang="en-US" altLang="zh-CN" sz="1800" b="1" dirty="0"/>
          </a:p>
          <a:p>
            <a:pPr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1800" dirty="0"/>
              <a:t>Apple TV</a:t>
            </a:r>
            <a:r>
              <a:rPr lang="zh-CN" altLang="en-US" sz="1800" dirty="0"/>
              <a:t>：主打的是纯网络化电视，也就是通过网络的串流来播放电视节目与影片等内容，能连网观看像是</a:t>
            </a:r>
            <a:r>
              <a:rPr lang="en-US" altLang="zh-CN" sz="1800" dirty="0"/>
              <a:t>ABC</a:t>
            </a:r>
            <a:r>
              <a:rPr lang="zh-CN" altLang="en-US" sz="1800" dirty="0"/>
              <a:t>和</a:t>
            </a:r>
            <a:r>
              <a:rPr lang="en-US" altLang="zh-CN" sz="1800" dirty="0"/>
              <a:t>Fox</a:t>
            </a:r>
            <a:r>
              <a:rPr lang="zh-CN" altLang="en-US" sz="1800" dirty="0"/>
              <a:t>的频道内容，可以使用</a:t>
            </a:r>
            <a:r>
              <a:rPr lang="en-US" altLang="zh-CN" sz="1800" dirty="0"/>
              <a:t>Apple TV</a:t>
            </a:r>
            <a:r>
              <a:rPr lang="zh-CN" altLang="en-US" sz="1800" dirty="0"/>
              <a:t>与</a:t>
            </a:r>
            <a:r>
              <a:rPr lang="en-US" altLang="zh-CN" sz="1800" dirty="0" err="1"/>
              <a:t>NefFlix</a:t>
            </a:r>
            <a:r>
              <a:rPr lang="zh-CN" altLang="en-US" sz="1800" dirty="0"/>
              <a:t>合作的线上租片服务</a:t>
            </a:r>
            <a:endParaRPr lang="en-US" altLang="zh-CN" sz="1800" dirty="0"/>
          </a:p>
          <a:p>
            <a:pPr lvl="1">
              <a:lnSpc>
                <a:spcPct val="120000"/>
              </a:lnSpc>
              <a:buFont typeface="Arial" pitchFamily="34" charset="0"/>
              <a:buChar char="•"/>
            </a:pPr>
            <a:r>
              <a:rPr lang="en-US" altLang="zh-CN" sz="1800" dirty="0"/>
              <a:t>Google TV</a:t>
            </a:r>
            <a:r>
              <a:rPr lang="zh-CN" altLang="en-US" sz="1800" dirty="0"/>
              <a:t>：将</a:t>
            </a:r>
            <a:r>
              <a:rPr lang="en-US" altLang="zh-CN" sz="1800" dirty="0"/>
              <a:t>Netflix</a:t>
            </a:r>
            <a:r>
              <a:rPr lang="zh-CN" altLang="en-US" sz="1800" dirty="0"/>
              <a:t>、</a:t>
            </a:r>
            <a:r>
              <a:rPr lang="en-US" altLang="zh-CN" sz="1800" dirty="0" err="1"/>
              <a:t>Youtube</a:t>
            </a:r>
            <a:r>
              <a:rPr lang="zh-CN" altLang="en-US" sz="1800" dirty="0"/>
              <a:t>、</a:t>
            </a:r>
            <a:r>
              <a:rPr lang="en-US" altLang="zh-CN" sz="1800" dirty="0"/>
              <a:t>Napster</a:t>
            </a:r>
            <a:r>
              <a:rPr lang="zh-CN" altLang="en-US" sz="1800" dirty="0"/>
              <a:t>、</a:t>
            </a:r>
            <a:r>
              <a:rPr lang="en-US" altLang="zh-CN" sz="1800" dirty="0"/>
              <a:t>VEVO</a:t>
            </a:r>
            <a:r>
              <a:rPr lang="zh-CN" altLang="en-US" sz="1800" dirty="0"/>
              <a:t>等所有内容供应商的频道加在界面上外，也能与更多装置像是鼠标、键盘、或是</a:t>
            </a:r>
            <a:r>
              <a:rPr lang="en-US" altLang="zh-CN" sz="1800" dirty="0"/>
              <a:t>Android</a:t>
            </a:r>
            <a:r>
              <a:rPr lang="zh-CN" altLang="en-US" sz="1800" dirty="0"/>
              <a:t>系统的智能型手机互连使用，使用者可以轻松将手机中的影片上传到</a:t>
            </a:r>
            <a:r>
              <a:rPr lang="en-US" altLang="zh-CN" sz="1800" dirty="0"/>
              <a:t>Google TV</a:t>
            </a:r>
            <a:r>
              <a:rPr lang="zh-CN" altLang="en-US" sz="1800" dirty="0"/>
              <a:t>上观看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214290"/>
            <a:ext cx="7086600" cy="563563"/>
          </a:xfrm>
        </p:spPr>
        <p:txBody>
          <a:bodyPr/>
          <a:lstStyle/>
          <a:p>
            <a:pPr>
              <a:defRPr/>
            </a:pPr>
            <a:r>
              <a:rPr dirty="0" smtClean="0"/>
              <a:t>我国互联网电视展望</a:t>
            </a:r>
            <a:endParaRPr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68313" y="836613"/>
            <a:ext cx="8351837" cy="5909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n-US" altLang="zh-CN" sz="1800" b="1" dirty="0"/>
              <a:t>  </a:t>
            </a:r>
            <a:r>
              <a:rPr lang="zh-CN" altLang="en-US" sz="1800" b="1" dirty="0"/>
              <a:t>用户：视频服务收费价格很低，盗版依然猖獗，付费习惯养成更加困难</a:t>
            </a:r>
            <a:endParaRPr lang="en-US" altLang="zh-CN" sz="1800" b="1" dirty="0"/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800" b="1" dirty="0"/>
              <a:t>  监管部门：</a:t>
            </a:r>
            <a:r>
              <a:rPr lang="en-US" altLang="zh-CN" sz="1800" b="1" dirty="0"/>
              <a:t>2010.4 </a:t>
            </a:r>
            <a:r>
              <a:rPr lang="zh-CN" altLang="en-US" sz="1800" b="1" dirty="0"/>
              <a:t>广电总局发布</a:t>
            </a:r>
            <a:r>
              <a:rPr lang="en-US" altLang="zh-CN" sz="1800" b="1" dirty="0"/>
              <a:t>《</a:t>
            </a:r>
            <a:r>
              <a:rPr lang="zh-CN" altLang="en-US" sz="1800" b="1" dirty="0"/>
              <a:t>互联网电视内容服务管理规范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和</a:t>
            </a:r>
            <a:r>
              <a:rPr lang="en-US" altLang="zh-CN" sz="1800" b="1" dirty="0"/>
              <a:t>《</a:t>
            </a:r>
            <a:r>
              <a:rPr lang="zh-CN" altLang="en-US" sz="1800" b="1" dirty="0"/>
              <a:t>互联网电视集成业务管理规范</a:t>
            </a:r>
            <a:r>
              <a:rPr lang="en-US" altLang="zh-CN" sz="1800" b="1" dirty="0"/>
              <a:t>》</a:t>
            </a:r>
            <a:r>
              <a:rPr lang="zh-CN" altLang="en-US" sz="1800" b="1" dirty="0"/>
              <a:t>，广电总局将对互联网电视采取“集成服务</a:t>
            </a:r>
            <a:r>
              <a:rPr lang="en-US" altLang="zh-CN" sz="1800" b="1" dirty="0"/>
              <a:t>+</a:t>
            </a:r>
            <a:r>
              <a:rPr lang="zh-CN" altLang="en-US" sz="1800" b="1" dirty="0"/>
              <a:t>内容服务”的双牌照管理制度，</a:t>
            </a:r>
            <a:r>
              <a:rPr lang="en-US" altLang="zh-CN" sz="1800" b="1" dirty="0"/>
              <a:t>7</a:t>
            </a:r>
            <a:r>
              <a:rPr lang="zh-CN" altLang="en-US" sz="1800" b="1" dirty="0"/>
              <a:t>家已获取牌照</a:t>
            </a:r>
            <a:endParaRPr lang="en-US" altLang="zh-CN" sz="1800" b="1" dirty="0"/>
          </a:p>
          <a:p>
            <a:pPr lvl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800" dirty="0">
                <a:latin typeface="Arial"/>
              </a:rPr>
              <a:t>“</a:t>
            </a:r>
            <a:r>
              <a:rPr lang="zh-CN" altLang="en-US" sz="1800" dirty="0"/>
              <a:t>每台电视机中只能植入一个互联网电视机客户端， 一个互联网电视机客户端中只能嵌入（包括技术支持）一个互联网电视集成平台的地址。</a:t>
            </a:r>
            <a:r>
              <a:rPr lang="zh-CN" altLang="en-US" sz="1800" dirty="0">
                <a:latin typeface="Arial"/>
              </a:rPr>
              <a:t>”</a:t>
            </a:r>
            <a:endParaRPr lang="en-US" altLang="zh-CN" sz="1800" dirty="0">
              <a:latin typeface="Arial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800" dirty="0">
                <a:latin typeface="Arial"/>
              </a:rPr>
              <a:t>“</a:t>
            </a:r>
            <a:r>
              <a:rPr lang="zh-CN" altLang="en-US" sz="1800" dirty="0"/>
              <a:t>对于同一品牌同一型号的电视机，持有</a:t>
            </a:r>
            <a:r>
              <a:rPr lang="zh-CN" altLang="en-US" sz="1800" dirty="0">
                <a:latin typeface="Arial"/>
              </a:rPr>
              <a:t>“</a:t>
            </a:r>
            <a:r>
              <a:rPr lang="zh-CN" altLang="en-US" sz="1800" dirty="0"/>
              <a:t>互联网电视集成业务</a:t>
            </a:r>
            <a:r>
              <a:rPr lang="zh-CN" altLang="en-US" sz="1800" dirty="0">
                <a:latin typeface="Arial"/>
              </a:rPr>
              <a:t>”</a:t>
            </a:r>
            <a:r>
              <a:rPr lang="zh-CN" altLang="en-US" sz="1800" dirty="0"/>
              <a:t> 牌照的机构与电视机厂家签订的委托植入协议应当是排他的，不得再植入其他平台的客户端。</a:t>
            </a:r>
            <a:r>
              <a:rPr lang="zh-CN" altLang="en-US" sz="1800" dirty="0">
                <a:latin typeface="Arial"/>
              </a:rPr>
              <a:t>”</a:t>
            </a:r>
            <a:endParaRPr lang="en-US" altLang="zh-CN" sz="1800" dirty="0">
              <a:latin typeface="Arial"/>
            </a:endParaRPr>
          </a:p>
          <a:p>
            <a:pPr lvl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800" dirty="0">
                <a:latin typeface="Arial"/>
              </a:rPr>
              <a:t>“</a:t>
            </a:r>
            <a:r>
              <a:rPr lang="zh-CN" altLang="en-US" sz="1800" dirty="0"/>
              <a:t>节目服务平台只能与持有 </a:t>
            </a:r>
            <a:r>
              <a:rPr lang="zh-CN" altLang="en-US" sz="1800" dirty="0">
                <a:latin typeface="Arial"/>
              </a:rPr>
              <a:t>“</a:t>
            </a:r>
            <a:r>
              <a:rPr lang="zh-CN" altLang="en-US" sz="1800" dirty="0"/>
              <a:t>互联网电视集成业务</a:t>
            </a:r>
            <a:r>
              <a:rPr lang="zh-CN" altLang="en-US" sz="1800" dirty="0">
                <a:latin typeface="Arial"/>
              </a:rPr>
              <a:t>”</a:t>
            </a:r>
            <a:r>
              <a:rPr lang="zh-CN" altLang="en-US" sz="1800" dirty="0"/>
              <a:t>牌照机构所建设的互联网电视集成平台相连接，不能与未经广电总局批准的互联网电视集成平台相连接，不能采取开放式链接。</a:t>
            </a:r>
            <a:r>
              <a:rPr lang="zh-CN" altLang="en-US" sz="1800" dirty="0">
                <a:latin typeface="Arial"/>
              </a:rPr>
              <a:t>”</a:t>
            </a:r>
            <a:endParaRPr lang="en-US" altLang="zh-CN" sz="1800" dirty="0"/>
          </a:p>
          <a:p>
            <a:pPr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zh-CN" altLang="en-US" sz="1800" b="1" dirty="0"/>
              <a:t> </a:t>
            </a:r>
            <a:r>
              <a:rPr lang="en-US" altLang="zh-CN" sz="1800" b="1" dirty="0"/>
              <a:t>Apple TV &amp; Google TV </a:t>
            </a:r>
            <a:r>
              <a:rPr lang="zh-CN" altLang="en-US" sz="1800" b="1" dirty="0"/>
              <a:t>对国内的互联网电视暂无实质性冲击，机遇与挑战</a:t>
            </a:r>
            <a:r>
              <a:rPr lang="zh-CN" altLang="en-US" sz="1800" b="1" dirty="0" smtClean="0"/>
              <a:t>并存</a:t>
            </a:r>
            <a:endParaRPr lang="zh-CN" altLang="en-US" sz="1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逐行扫描演示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  <p:controls>
      <p:control spid="1410051" name="ShockwaveFlash1" r:id="rId2" imgW="7776366" imgH="4608548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404664"/>
            <a:ext cx="7086600" cy="563563"/>
          </a:xfrm>
        </p:spPr>
        <p:txBody>
          <a:bodyPr/>
          <a:lstStyle/>
          <a:p>
            <a:r>
              <a:rPr lang="zh-CN" altLang="en-US" dirty="0" smtClean="0"/>
              <a:t>帧频与扫描方式的确定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980728"/>
            <a:ext cx="8280920" cy="5328592"/>
          </a:xfrm>
        </p:spPr>
        <p:txBody>
          <a:bodyPr/>
          <a:lstStyle/>
          <a:p>
            <a:r>
              <a:rPr lang="zh-CN" altLang="en-US" sz="2800" dirty="0" smtClean="0"/>
              <a:t>电影</a:t>
            </a:r>
            <a:endParaRPr lang="en-US" altLang="zh-CN" sz="2800" dirty="0" smtClean="0"/>
          </a:p>
          <a:p>
            <a:pPr lvl="1"/>
            <a:r>
              <a:rPr lang="zh-CN" altLang="en-US" sz="2400" b="1" dirty="0" smtClean="0"/>
              <a:t>活动图像：每秒投射</a:t>
            </a:r>
            <a:r>
              <a:rPr lang="en-US" altLang="zh-CN" sz="2400" b="1" dirty="0" smtClean="0"/>
              <a:t>24</a:t>
            </a:r>
            <a:r>
              <a:rPr lang="zh-CN" altLang="en-US" sz="2400" b="1" dirty="0" smtClean="0"/>
              <a:t>幅画面</a:t>
            </a:r>
            <a:endParaRPr lang="en-US" altLang="zh-CN" sz="2400" b="1" dirty="0" smtClean="0"/>
          </a:p>
          <a:p>
            <a:pPr lvl="1"/>
            <a:r>
              <a:rPr lang="en-US" altLang="zh-CN" sz="2400" b="1" dirty="0" smtClean="0"/>
              <a:t>48Hz</a:t>
            </a:r>
            <a:r>
              <a:rPr lang="zh-CN" altLang="en-US" sz="2400" b="1" dirty="0" smtClean="0"/>
              <a:t>的闪烁频率：每幅画面用机械挡光阀遮挡一次</a:t>
            </a:r>
            <a:endParaRPr lang="en-US" altLang="zh-CN" sz="2400" b="1" dirty="0" smtClean="0"/>
          </a:p>
          <a:p>
            <a:r>
              <a:rPr lang="zh-CN" altLang="en-US" sz="2800" dirty="0" smtClean="0"/>
              <a:t>电视：</a:t>
            </a:r>
            <a:r>
              <a:rPr lang="en-US" altLang="zh-CN" sz="2800" dirty="0" smtClean="0"/>
              <a:t>1s</a:t>
            </a:r>
            <a:r>
              <a:rPr lang="zh-CN" altLang="en-US" sz="2800" dirty="0" smtClean="0"/>
              <a:t>内传送</a:t>
            </a:r>
            <a:r>
              <a:rPr lang="en-US" altLang="zh-CN" sz="2800" dirty="0" smtClean="0"/>
              <a:t>25</a:t>
            </a:r>
            <a:r>
              <a:rPr lang="zh-CN" altLang="en-US" sz="2800" dirty="0" smtClean="0"/>
              <a:t>帧</a:t>
            </a:r>
            <a:endParaRPr lang="en-US" altLang="zh-CN" sz="2800" dirty="0" smtClean="0"/>
          </a:p>
          <a:p>
            <a:pPr lvl="1"/>
            <a:r>
              <a:rPr lang="zh-CN" altLang="en-US" sz="2400" b="1" dirty="0" smtClean="0"/>
              <a:t>问题：存在闪烁现象，临界闪烁频率为</a:t>
            </a:r>
            <a:r>
              <a:rPr lang="en-US" altLang="zh-CN" sz="2400" b="1" dirty="0" smtClean="0"/>
              <a:t>45.8Hz</a:t>
            </a:r>
          </a:p>
          <a:p>
            <a:pPr lvl="1"/>
            <a:r>
              <a:rPr lang="zh-CN" altLang="en-US" sz="2400" b="1" dirty="0" smtClean="0"/>
              <a:t>解决方案</a:t>
            </a:r>
            <a:endParaRPr lang="en-US" altLang="zh-CN" sz="2400" b="1" dirty="0" smtClean="0"/>
          </a:p>
          <a:p>
            <a:pPr lvl="2"/>
            <a:r>
              <a:rPr lang="zh-CN" altLang="en-US" sz="2000" dirty="0" smtClean="0"/>
              <a:t>增加到</a:t>
            </a:r>
            <a:r>
              <a:rPr lang="en-US" altLang="zh-CN" sz="2000" dirty="0" smtClean="0"/>
              <a:t>50</a:t>
            </a:r>
            <a:r>
              <a:rPr lang="zh-CN" altLang="en-US" sz="2000" dirty="0" smtClean="0"/>
              <a:t>帧</a:t>
            </a:r>
            <a:r>
              <a:rPr lang="en-US" altLang="zh-CN" sz="2000" dirty="0" smtClean="0"/>
              <a:t>/s</a:t>
            </a:r>
            <a:r>
              <a:rPr lang="zh-CN" altLang="en-US" sz="2000" dirty="0" smtClean="0"/>
              <a:t>，缺点？</a:t>
            </a:r>
            <a:r>
              <a:rPr lang="en-US" altLang="zh-CN" sz="2000" dirty="0" smtClean="0"/>
              <a:t>——</a:t>
            </a:r>
            <a:r>
              <a:rPr lang="zh-CN" altLang="en-US" sz="2000" dirty="0" smtClean="0"/>
              <a:t>频带过宽</a:t>
            </a:r>
            <a:endParaRPr lang="en-US" altLang="zh-CN" sz="2000" dirty="0" smtClean="0"/>
          </a:p>
          <a:p>
            <a:pPr lvl="2"/>
            <a:r>
              <a:rPr lang="zh-CN" altLang="en-US" sz="2000" dirty="0" smtClean="0"/>
              <a:t>隔行扫描</a:t>
            </a:r>
            <a:endParaRPr lang="en-US" altLang="zh-CN" sz="2000" dirty="0" smtClean="0"/>
          </a:p>
          <a:p>
            <a:pPr lvl="3"/>
            <a:r>
              <a:rPr lang="en-US" altLang="zh-CN" sz="1800" dirty="0" smtClean="0"/>
              <a:t>50Hz</a:t>
            </a:r>
            <a:r>
              <a:rPr lang="zh-CN" altLang="en-US" sz="1800" dirty="0" smtClean="0"/>
              <a:t>的场频，提高了闪烁频率</a:t>
            </a:r>
            <a:endParaRPr lang="en-US" altLang="zh-CN" sz="1800" dirty="0" smtClean="0"/>
          </a:p>
          <a:p>
            <a:pPr lvl="3"/>
            <a:r>
              <a:rPr lang="zh-CN" altLang="en-US" sz="1800" dirty="0" smtClean="0"/>
              <a:t>减小频带宽度，使有限的电视波段容纳更多的电视台节目</a:t>
            </a:r>
            <a:endParaRPr lang="en-US" altLang="zh-CN" sz="1800" dirty="0" smtClean="0"/>
          </a:p>
          <a:p>
            <a:pPr lvl="3"/>
            <a:r>
              <a:rPr lang="zh-CN" altLang="en-US" sz="1800" dirty="0" smtClean="0">
                <a:ea typeface="宋体" pitchFamily="2" charset="-122"/>
              </a:rPr>
              <a:t>与电网频率</a:t>
            </a:r>
            <a:r>
              <a:rPr lang="en-US" altLang="zh-CN" sz="1800" dirty="0" smtClean="0">
                <a:ea typeface="宋体" pitchFamily="2" charset="-122"/>
              </a:rPr>
              <a:t>50Hz</a:t>
            </a:r>
            <a:r>
              <a:rPr lang="zh-CN" altLang="en-US" sz="1800" dirty="0" smtClean="0">
                <a:ea typeface="宋体" pitchFamily="2" charset="-122"/>
              </a:rPr>
              <a:t>一致。</a:t>
            </a:r>
            <a:r>
              <a:rPr lang="zh-CN" altLang="en-US" sz="1800" dirty="0" smtClean="0"/>
              <a:t>当电源频率与场频不同时，干扰图形将是移动的， 以两个频率的差频向上或向下滚动， 俗称“滚道”；当电源频率与场频相同并与电源同步时， 这些干扰在图像上是固定不动的， 只要不太大， 眼睛是感觉不出来的</a:t>
            </a:r>
            <a:endParaRPr lang="zh-CN" altLang="en-US" sz="18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多媒体技术基础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34TGp_report_light_v2">
  <a:themeElements>
    <a:clrScheme name="234TGp_report_light_v2 3">
      <a:dk1>
        <a:srgbClr val="0B1749"/>
      </a:dk1>
      <a:lt1>
        <a:srgbClr val="FFFFFF"/>
      </a:lt1>
      <a:dk2>
        <a:srgbClr val="2453B2"/>
      </a:dk2>
      <a:lt2>
        <a:srgbClr val="DDDDDD"/>
      </a:lt2>
      <a:accent1>
        <a:srgbClr val="4D93D9"/>
      </a:accent1>
      <a:accent2>
        <a:srgbClr val="77AE26"/>
      </a:accent2>
      <a:accent3>
        <a:srgbClr val="FFFFFF"/>
      </a:accent3>
      <a:accent4>
        <a:srgbClr val="08123D"/>
      </a:accent4>
      <a:accent5>
        <a:srgbClr val="B2C8E9"/>
      </a:accent5>
      <a:accent6>
        <a:srgbClr val="6B9D21"/>
      </a:accent6>
      <a:hlink>
        <a:srgbClr val="4D798F"/>
      </a:hlink>
      <a:folHlink>
        <a:srgbClr val="6A93BC"/>
      </a:folHlink>
    </a:clrScheme>
    <a:fontScheme name="234TGp_report_light_v2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tx2"/>
          </a:buClr>
          <a:buSzTx/>
          <a:buFont typeface="Wingdings" pitchFamily="2" charset="2"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34TGp_report_light_v2 1">
        <a:dk1>
          <a:srgbClr val="30311D"/>
        </a:dk1>
        <a:lt1>
          <a:srgbClr val="FFFFFF"/>
        </a:lt1>
        <a:dk2>
          <a:srgbClr val="866D10"/>
        </a:dk2>
        <a:lt2>
          <a:srgbClr val="DDDDDD"/>
        </a:lt2>
        <a:accent1>
          <a:srgbClr val="345C22"/>
        </a:accent1>
        <a:accent2>
          <a:srgbClr val="93B75F"/>
        </a:accent2>
        <a:accent3>
          <a:srgbClr val="FFFFFF"/>
        </a:accent3>
        <a:accent4>
          <a:srgbClr val="272817"/>
        </a:accent4>
        <a:accent5>
          <a:srgbClr val="AEB5AB"/>
        </a:accent5>
        <a:accent6>
          <a:srgbClr val="85A655"/>
        </a:accent6>
        <a:hlink>
          <a:srgbClr val="557B97"/>
        </a:hlink>
        <a:folHlink>
          <a:srgbClr val="B5A0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4TGp_report_light_v2 2">
        <a:dk1>
          <a:srgbClr val="000066"/>
        </a:dk1>
        <a:lt1>
          <a:srgbClr val="FFFFFF"/>
        </a:lt1>
        <a:dk2>
          <a:srgbClr val="447DE4"/>
        </a:dk2>
        <a:lt2>
          <a:srgbClr val="DDDDDD"/>
        </a:lt2>
        <a:accent1>
          <a:srgbClr val="7F81CF"/>
        </a:accent1>
        <a:accent2>
          <a:srgbClr val="D87A24"/>
        </a:accent2>
        <a:accent3>
          <a:srgbClr val="FFFFFF"/>
        </a:accent3>
        <a:accent4>
          <a:srgbClr val="000056"/>
        </a:accent4>
        <a:accent5>
          <a:srgbClr val="C0C1E4"/>
        </a:accent5>
        <a:accent6>
          <a:srgbClr val="C46E20"/>
        </a:accent6>
        <a:hlink>
          <a:srgbClr val="99A75F"/>
        </a:hlink>
        <a:folHlink>
          <a:srgbClr val="7AAFC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34TGp_report_light_v2 3">
        <a:dk1>
          <a:srgbClr val="0B1749"/>
        </a:dk1>
        <a:lt1>
          <a:srgbClr val="FFFFFF"/>
        </a:lt1>
        <a:dk2>
          <a:srgbClr val="2453B2"/>
        </a:dk2>
        <a:lt2>
          <a:srgbClr val="DDDDDD"/>
        </a:lt2>
        <a:accent1>
          <a:srgbClr val="4D93D9"/>
        </a:accent1>
        <a:accent2>
          <a:srgbClr val="77AE26"/>
        </a:accent2>
        <a:accent3>
          <a:srgbClr val="FFFFFF"/>
        </a:accent3>
        <a:accent4>
          <a:srgbClr val="08123D"/>
        </a:accent4>
        <a:accent5>
          <a:srgbClr val="B2C8E9"/>
        </a:accent5>
        <a:accent6>
          <a:srgbClr val="6B9D21"/>
        </a:accent6>
        <a:hlink>
          <a:srgbClr val="4D798F"/>
        </a:hlink>
        <a:folHlink>
          <a:srgbClr val="6A93B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234TGp_report_light_v2</Template>
  <TotalTime>38608</TotalTime>
  <Words>6653</Words>
  <Application>Microsoft Office PowerPoint</Application>
  <PresentationFormat>全屏显示(4:3)</PresentationFormat>
  <Paragraphs>714</Paragraphs>
  <Slides>75</Slides>
  <Notes>13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75</vt:i4>
      </vt:variant>
    </vt:vector>
  </HeadingPairs>
  <TitlesOfParts>
    <vt:vector size="83" baseType="lpstr">
      <vt:lpstr>234TGp_report_light_v2</vt:lpstr>
      <vt:lpstr>Image</vt:lpstr>
      <vt:lpstr>VISIO</vt:lpstr>
      <vt:lpstr>Equation</vt:lpstr>
      <vt:lpstr>公式</vt:lpstr>
      <vt:lpstr>Microsoft Word Picture</vt:lpstr>
      <vt:lpstr>Picture</vt:lpstr>
      <vt:lpstr>图片</vt:lpstr>
      <vt:lpstr>电视的基本原理  </vt:lpstr>
      <vt:lpstr>电视像素的顺序传送</vt:lpstr>
      <vt:lpstr>顺序传送示意图</vt:lpstr>
      <vt:lpstr>电视的广播过程</vt:lpstr>
      <vt:lpstr>行扫描示意图</vt:lpstr>
      <vt:lpstr>场扫描示意图</vt:lpstr>
      <vt:lpstr>逐行扫描示意图</vt:lpstr>
      <vt:lpstr>逐行扫描演示</vt:lpstr>
      <vt:lpstr>帧频与扫描方式的确定</vt:lpstr>
      <vt:lpstr>视觉的时间域特性</vt:lpstr>
      <vt:lpstr>临界闪烁频率</vt:lpstr>
      <vt:lpstr>临界闪烁频率的近似公式</vt:lpstr>
      <vt:lpstr>隔行扫描</vt:lpstr>
      <vt:lpstr>隔行扫描重现图像示意图</vt:lpstr>
      <vt:lpstr>隔行扫描示意图</vt:lpstr>
      <vt:lpstr>隔行扫描演示</vt:lpstr>
      <vt:lpstr>隔行扫描的总行数限制</vt:lpstr>
      <vt:lpstr>我国广播电视扫描参数（PAL制）倒相正交平衡调幅制</vt:lpstr>
      <vt:lpstr>电视的对比度</vt:lpstr>
      <vt:lpstr>图像尺寸与几何相似性</vt:lpstr>
      <vt:lpstr>电视图像的非线性失真</vt:lpstr>
      <vt:lpstr>电视图像的几何失真</vt:lpstr>
      <vt:lpstr>电视的频带宽度</vt:lpstr>
      <vt:lpstr>电视的清晰度</vt:lpstr>
      <vt:lpstr>垂直分解力的几种情况</vt:lpstr>
      <vt:lpstr>人眼分辨图像细节能力的示意图</vt:lpstr>
      <vt:lpstr>彩色电视与黑白电视兼容的必要性</vt:lpstr>
      <vt:lpstr>兼容的必备条件（1）</vt:lpstr>
      <vt:lpstr>兼容的必备条件（2）</vt:lpstr>
      <vt:lpstr>色度信号的编码（1）</vt:lpstr>
      <vt:lpstr>色度信号的编码（2）</vt:lpstr>
      <vt:lpstr>亮度、色差与RGB的关系</vt:lpstr>
      <vt:lpstr>恒定亮度原理</vt:lpstr>
      <vt:lpstr>彩条亮度的计算</vt:lpstr>
      <vt:lpstr>彩条图像的分解</vt:lpstr>
      <vt:lpstr>兼容制彩色电视制式简介</vt:lpstr>
      <vt:lpstr>各种制式在世界的分布情况</vt:lpstr>
      <vt:lpstr>NTSC制的IQ色差信号</vt:lpstr>
      <vt:lpstr>Q、I轴与U、V轴的关系</vt:lpstr>
      <vt:lpstr>NTSC</vt:lpstr>
      <vt:lpstr>SECAM的主要参数</vt:lpstr>
      <vt:lpstr>PAL的主要参数</vt:lpstr>
      <vt:lpstr>三种制式小结</vt:lpstr>
      <vt:lpstr>伴音信号</vt:lpstr>
      <vt:lpstr>视频数字化的采样结构</vt:lpstr>
      <vt:lpstr>亮度信号的采样频率</vt:lpstr>
      <vt:lpstr>色差信号的采样频率</vt:lpstr>
      <vt:lpstr>量化位数</vt:lpstr>
      <vt:lpstr>电平分配</vt:lpstr>
      <vt:lpstr>视频数字化的传输码率</vt:lpstr>
      <vt:lpstr>视频数字化的数字行</vt:lpstr>
      <vt:lpstr>图像子采样</vt:lpstr>
      <vt:lpstr>数字视频的采样格式</vt:lpstr>
      <vt:lpstr>Y：U：V=4：4：4</vt:lpstr>
      <vt:lpstr>Y：U：V=4：2：2</vt:lpstr>
      <vt:lpstr>Y：U：V=4：1：1</vt:lpstr>
      <vt:lpstr>Y：U：V=4：2：0</vt:lpstr>
      <vt:lpstr>数字视频标准</vt:lpstr>
      <vt:lpstr>采样频率</vt:lpstr>
      <vt:lpstr>有效显示分辨率和数据量</vt:lpstr>
      <vt:lpstr>每个扫描行的亮度采样结构</vt:lpstr>
      <vt:lpstr>CIF、QCIF和SQCIF</vt:lpstr>
      <vt:lpstr>CIF、QCIF和SQCIF图像格式参数</vt:lpstr>
      <vt:lpstr>视频设备的分类</vt:lpstr>
      <vt:lpstr>数字电视</vt:lpstr>
      <vt:lpstr>国际上常用的数字信号显示格式</vt:lpstr>
      <vt:lpstr>数字电视标准</vt:lpstr>
      <vt:lpstr>标准使用分布</vt:lpstr>
      <vt:lpstr>数字电视的优点</vt:lpstr>
      <vt:lpstr>网络视频、互联网电视与IPTV的对比分析</vt:lpstr>
      <vt:lpstr>Google TV：开放的平台，电视的搜索门户</vt:lpstr>
      <vt:lpstr>Google TV的应用</vt:lpstr>
      <vt:lpstr>Google TV的主界面</vt:lpstr>
      <vt:lpstr> Apple TV vs. Google TV</vt:lpstr>
      <vt:lpstr>我国互联网电视展望</vt:lpstr>
    </vt:vector>
  </TitlesOfParts>
  <Company>SS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Alex.Chen</dc:creator>
  <cp:lastModifiedBy>Liuxin</cp:lastModifiedBy>
  <cp:revision>2547</cp:revision>
  <dcterms:created xsi:type="dcterms:W3CDTF">2007-11-04T08:07:40Z</dcterms:created>
  <dcterms:modified xsi:type="dcterms:W3CDTF">2011-12-15T00:29:38Z</dcterms:modified>
</cp:coreProperties>
</file>